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8" r:id="rId3"/>
    <p:sldId id="262" r:id="rId4"/>
    <p:sldId id="281" r:id="rId5"/>
    <p:sldId id="282" r:id="rId6"/>
    <p:sldId id="273" r:id="rId7"/>
    <p:sldId id="274" r:id="rId8"/>
    <p:sldId id="275" r:id="rId9"/>
    <p:sldId id="259"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73FF"/>
    <a:srgbClr val="25B9F9"/>
    <a:srgbClr val="1A1464"/>
    <a:srgbClr val="05058E"/>
    <a:srgbClr val="0C63FD"/>
    <a:srgbClr val="3F10C1"/>
    <a:srgbClr val="0500FF"/>
    <a:srgbClr val="00FDFF"/>
    <a:srgbClr val="000000"/>
    <a:srgbClr val="CDCD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68" autoAdjust="0"/>
    <p:restoredTop sz="94650"/>
  </p:normalViewPr>
  <p:slideViewPr>
    <p:cSldViewPr snapToGrid="0" snapToObjects="1">
      <p:cViewPr varScale="1">
        <p:scale>
          <a:sx n="114" d="100"/>
          <a:sy n="114" d="100"/>
        </p:scale>
        <p:origin x="-300"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media/image3.jpg>
</file>

<file path=ppt/media/image4.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9630" cy="6858000"/>
          </a:xfrm>
          <a:prstGeom prst="rect">
            <a:avLst/>
          </a:prstGeom>
        </p:spPr>
      </p:pic>
    </p:spTree>
    <p:extLst>
      <p:ext uri="{BB962C8B-B14F-4D97-AF65-F5344CB8AC3E}">
        <p14:creationId xmlns:p14="http://schemas.microsoft.com/office/powerpoint/2010/main" val="24759721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85BB4326-70AB-6E40-9B40-89D7714CBEC5}" type="datetimeFigureOut">
              <a:rPr kumimoji="1" lang="zh-CN" altLang="en-US" smtClean="0"/>
              <a:t>2018/7/9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2CEB6585-83FE-5040-9ACD-DD6401188058}" type="slidenum">
              <a:rPr kumimoji="1" lang="zh-CN" altLang="en-US" smtClean="0"/>
              <a:t>‹#›</a:t>
            </a:fld>
            <a:endParaRPr kumimoji="1" lang="zh-CN" altLang="en-US"/>
          </a:p>
        </p:txBody>
      </p:sp>
    </p:spTree>
    <p:extLst>
      <p:ext uri="{BB962C8B-B14F-4D97-AF65-F5344CB8AC3E}">
        <p14:creationId xmlns:p14="http://schemas.microsoft.com/office/powerpoint/2010/main" val="1821437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85BB4326-70AB-6E40-9B40-89D7714CBEC5}" type="datetimeFigureOut">
              <a:rPr kumimoji="1" lang="zh-CN" altLang="en-US" smtClean="0"/>
              <a:t>2018/7/9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2CEB6585-83FE-5040-9ACD-DD6401188058}" type="slidenum">
              <a:rPr kumimoji="1" lang="zh-CN" altLang="en-US" smtClean="0"/>
              <a:t>‹#›</a:t>
            </a:fld>
            <a:endParaRPr kumimoji="1" lang="zh-CN" altLang="en-US"/>
          </a:p>
        </p:txBody>
      </p:sp>
    </p:spTree>
    <p:extLst>
      <p:ext uri="{BB962C8B-B14F-4D97-AF65-F5344CB8AC3E}">
        <p14:creationId xmlns:p14="http://schemas.microsoft.com/office/powerpoint/2010/main" val="519195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9630" cy="6858000"/>
          </a:xfrm>
          <a:prstGeom prst="rect">
            <a:avLst/>
          </a:prstGeom>
        </p:spPr>
      </p:pic>
    </p:spTree>
    <p:extLst>
      <p:ext uri="{BB962C8B-B14F-4D97-AF65-F5344CB8AC3E}">
        <p14:creationId xmlns:p14="http://schemas.microsoft.com/office/powerpoint/2010/main" val="169048423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9630" cy="6858000"/>
          </a:xfrm>
          <a:prstGeom prst="rect">
            <a:avLst/>
          </a:prstGeom>
        </p:spPr>
      </p:pic>
    </p:spTree>
    <p:extLst>
      <p:ext uri="{BB962C8B-B14F-4D97-AF65-F5344CB8AC3E}">
        <p14:creationId xmlns:p14="http://schemas.microsoft.com/office/powerpoint/2010/main" val="75982060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85BB4326-70AB-6E40-9B40-89D7714CBEC5}" type="datetimeFigureOut">
              <a:rPr kumimoji="1" lang="zh-CN" altLang="en-US" smtClean="0"/>
              <a:t>2018/7/9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2CEB6585-83FE-5040-9ACD-DD6401188058}" type="slidenum">
              <a:rPr kumimoji="1" lang="zh-CN" altLang="en-US" smtClean="0"/>
              <a:t>‹#›</a:t>
            </a:fld>
            <a:endParaRPr kumimoji="1" lang="zh-CN" altLang="en-US"/>
          </a:p>
        </p:txBody>
      </p:sp>
    </p:spTree>
    <p:extLst>
      <p:ext uri="{BB962C8B-B14F-4D97-AF65-F5344CB8AC3E}">
        <p14:creationId xmlns:p14="http://schemas.microsoft.com/office/powerpoint/2010/main" val="136717678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85BB4326-70AB-6E40-9B40-89D7714CBEC5}" type="datetimeFigureOut">
              <a:rPr kumimoji="1" lang="zh-CN" altLang="en-US" smtClean="0"/>
              <a:t>2018/7/9</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2CEB6585-83FE-5040-9ACD-DD6401188058}" type="slidenum">
              <a:rPr kumimoji="1" lang="zh-CN" altLang="en-US" smtClean="0"/>
              <a:t>‹#›</a:t>
            </a:fld>
            <a:endParaRPr kumimoji="1" lang="zh-CN" altLang="en-US"/>
          </a:p>
        </p:txBody>
      </p:sp>
    </p:spTree>
    <p:extLst>
      <p:ext uri="{BB962C8B-B14F-4D97-AF65-F5344CB8AC3E}">
        <p14:creationId xmlns:p14="http://schemas.microsoft.com/office/powerpoint/2010/main" val="65236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85BB4326-70AB-6E40-9B40-89D7714CBEC5}" type="datetimeFigureOut">
              <a:rPr kumimoji="1" lang="zh-CN" altLang="en-US" smtClean="0"/>
              <a:t>2018/7/9</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2CEB6585-83FE-5040-9ACD-DD6401188058}" type="slidenum">
              <a:rPr kumimoji="1" lang="zh-CN" altLang="en-US" smtClean="0"/>
              <a:t>‹#›</a:t>
            </a:fld>
            <a:endParaRPr kumimoji="1" lang="zh-CN" altLang="en-US"/>
          </a:p>
        </p:txBody>
      </p:sp>
    </p:spTree>
    <p:extLst>
      <p:ext uri="{BB962C8B-B14F-4D97-AF65-F5344CB8AC3E}">
        <p14:creationId xmlns:p14="http://schemas.microsoft.com/office/powerpoint/2010/main" val="1208304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5BB4326-70AB-6E40-9B40-89D7714CBEC5}" type="datetimeFigureOut">
              <a:rPr kumimoji="1" lang="zh-CN" altLang="en-US" smtClean="0"/>
              <a:t>2018/7/9</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2CEB6585-83FE-5040-9ACD-DD6401188058}" type="slidenum">
              <a:rPr kumimoji="1" lang="zh-CN" altLang="en-US" smtClean="0"/>
              <a:t>‹#›</a:t>
            </a:fld>
            <a:endParaRPr kumimoji="1" lang="zh-CN" altLang="en-US"/>
          </a:p>
        </p:txBody>
      </p:sp>
    </p:spTree>
    <p:extLst>
      <p:ext uri="{BB962C8B-B14F-4D97-AF65-F5344CB8AC3E}">
        <p14:creationId xmlns:p14="http://schemas.microsoft.com/office/powerpoint/2010/main" val="1371609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85BB4326-70AB-6E40-9B40-89D7714CBEC5}" type="datetimeFigureOut">
              <a:rPr kumimoji="1" lang="zh-CN" altLang="en-US" smtClean="0"/>
              <a:t>2018/7/9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2CEB6585-83FE-5040-9ACD-DD6401188058}" type="slidenum">
              <a:rPr kumimoji="1" lang="zh-CN" altLang="en-US" smtClean="0"/>
              <a:t>‹#›</a:t>
            </a:fld>
            <a:endParaRPr kumimoji="1" lang="zh-CN" altLang="en-US"/>
          </a:p>
        </p:txBody>
      </p:sp>
    </p:spTree>
    <p:extLst>
      <p:ext uri="{BB962C8B-B14F-4D97-AF65-F5344CB8AC3E}">
        <p14:creationId xmlns:p14="http://schemas.microsoft.com/office/powerpoint/2010/main" val="1546676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85BB4326-70AB-6E40-9B40-89D7714CBEC5}" type="datetimeFigureOut">
              <a:rPr kumimoji="1" lang="zh-CN" altLang="en-US" smtClean="0"/>
              <a:t>2018/7/9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2CEB6585-83FE-5040-9ACD-DD6401188058}" type="slidenum">
              <a:rPr kumimoji="1" lang="zh-CN" altLang="en-US" smtClean="0"/>
              <a:t>‹#›</a:t>
            </a:fld>
            <a:endParaRPr kumimoji="1" lang="zh-CN" altLang="en-US"/>
          </a:p>
        </p:txBody>
      </p:sp>
    </p:spTree>
    <p:extLst>
      <p:ext uri="{BB962C8B-B14F-4D97-AF65-F5344CB8AC3E}">
        <p14:creationId xmlns:p14="http://schemas.microsoft.com/office/powerpoint/2010/main" val="1855502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BB4326-70AB-6E40-9B40-89D7714CBEC5}" type="datetimeFigureOut">
              <a:rPr kumimoji="1" lang="zh-CN" altLang="en-US" smtClean="0"/>
              <a:t>2018/7/9</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EB6585-83FE-5040-9ACD-DD6401188058}" type="slidenum">
              <a:rPr kumimoji="1" lang="zh-CN" altLang="en-US" smtClean="0"/>
              <a:t>‹#›</a:t>
            </a:fld>
            <a:endParaRPr kumimoji="1" lang="zh-CN" altLang="en-US"/>
          </a:p>
        </p:txBody>
      </p:sp>
    </p:spTree>
    <p:extLst>
      <p:ext uri="{BB962C8B-B14F-4D97-AF65-F5344CB8AC3E}">
        <p14:creationId xmlns:p14="http://schemas.microsoft.com/office/powerpoint/2010/main" val="12253594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rrowheads="1"/>
          </p:cNvSpPr>
          <p:nvPr/>
        </p:nvSpPr>
        <p:spPr bwMode="auto">
          <a:xfrm>
            <a:off x="2934892" y="2061109"/>
            <a:ext cx="674084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ajor"/>
        </p:style>
        <p:txBody>
          <a:bodyPr wrap="square">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lgn="ctr">
              <a:defRPr/>
            </a:pPr>
            <a:r>
              <a:rPr lang="zh-CN" altLang="en-US" sz="5600" b="1" kern="4000" spc="300" dirty="0">
                <a:solidFill>
                  <a:schemeClr val="bg1"/>
                </a:solidFill>
                <a:latin typeface="微软雅黑" charset="-122"/>
                <a:ea typeface="微软雅黑" charset="-122"/>
                <a:cs typeface="微软雅黑" charset="-122"/>
              </a:rPr>
              <a:t>智慧</a:t>
            </a:r>
            <a:r>
              <a:rPr lang="zh-CN" altLang="en-US" sz="5600" b="1" kern="4000" spc="300" dirty="0" smtClean="0">
                <a:solidFill>
                  <a:schemeClr val="bg1"/>
                </a:solidFill>
                <a:latin typeface="微软雅黑" charset="-122"/>
                <a:ea typeface="微软雅黑" charset="-122"/>
                <a:cs typeface="微软雅黑" charset="-122"/>
              </a:rPr>
              <a:t>顺丰 科技赋能</a:t>
            </a:r>
            <a:endParaRPr lang="en-US" altLang="zh-CN" sz="5600" b="1" kern="4000" spc="300" dirty="0" smtClean="0">
              <a:solidFill>
                <a:schemeClr val="bg1"/>
              </a:solidFill>
              <a:latin typeface="微软雅黑" charset="-122"/>
              <a:ea typeface="微软雅黑" charset="-122"/>
              <a:cs typeface="微软雅黑" charset="-122"/>
            </a:endParaRPr>
          </a:p>
        </p:txBody>
      </p:sp>
    </p:spTree>
    <p:extLst>
      <p:ext uri="{BB962C8B-B14F-4D97-AF65-F5344CB8AC3E}">
        <p14:creationId xmlns:p14="http://schemas.microsoft.com/office/powerpoint/2010/main" val="8926939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a:spLocks noChangeArrowheads="1"/>
          </p:cNvSpPr>
          <p:nvPr/>
        </p:nvSpPr>
        <p:spPr bwMode="auto">
          <a:xfrm>
            <a:off x="341191" y="202461"/>
            <a:ext cx="577300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ajor"/>
        </p:style>
        <p:txBody>
          <a:bodyPr wrap="square">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eaLnBrk="1" fontAlgn="auto" hangingPunct="1">
              <a:spcBef>
                <a:spcPts val="0"/>
              </a:spcBef>
              <a:spcAft>
                <a:spcPts val="0"/>
              </a:spcAft>
              <a:defRPr/>
            </a:pPr>
            <a:r>
              <a:rPr lang="zh-CN" altLang="en-US" sz="2400" b="1" kern="4000" spc="50" dirty="0" smtClean="0">
                <a:solidFill>
                  <a:srgbClr val="0373FF"/>
                </a:solidFill>
                <a:latin typeface="微软雅黑" charset="-122"/>
                <a:ea typeface="微软雅黑" charset="-122"/>
                <a:cs typeface="微软雅黑" charset="-122"/>
              </a:rPr>
              <a:t>自我介绍</a:t>
            </a:r>
            <a:endParaRPr lang="en-US" altLang="zh-CN" sz="2400" b="1" kern="4000" spc="50" dirty="0" smtClean="0">
              <a:solidFill>
                <a:srgbClr val="0373FF"/>
              </a:solidFill>
              <a:latin typeface="微软雅黑" charset="-122"/>
              <a:ea typeface="微软雅黑" charset="-122"/>
              <a:cs typeface="微软雅黑" charset="-122"/>
            </a:endParaRPr>
          </a:p>
        </p:txBody>
      </p:sp>
      <p:graphicFrame>
        <p:nvGraphicFramePr>
          <p:cNvPr id="4" name="表格 3"/>
          <p:cNvGraphicFramePr>
            <a:graphicFrameLocks noGrp="1"/>
          </p:cNvGraphicFramePr>
          <p:nvPr>
            <p:extLst>
              <p:ext uri="{D42A27DB-BD31-4B8C-83A1-F6EECF244321}">
                <p14:modId xmlns:p14="http://schemas.microsoft.com/office/powerpoint/2010/main" val="1125326346"/>
              </p:ext>
            </p:extLst>
          </p:nvPr>
        </p:nvGraphicFramePr>
        <p:xfrm>
          <a:off x="1434196" y="1040808"/>
          <a:ext cx="9840277" cy="4536000"/>
        </p:xfrm>
        <a:graphic>
          <a:graphicData uri="http://schemas.openxmlformats.org/drawingml/2006/table">
            <a:tbl>
              <a:tblPr>
                <a:tableStyleId>{5C22544A-7EE6-4342-B048-85BDC9FD1C3A}</a:tableStyleId>
              </a:tblPr>
              <a:tblGrid>
                <a:gridCol w="1800000"/>
                <a:gridCol w="3600000"/>
                <a:gridCol w="840277"/>
                <a:gridCol w="3600000"/>
              </a:tblGrid>
              <a:tr h="504000">
                <a:tc>
                  <a:txBody>
                    <a:bodyPr/>
                    <a:lstStyle/>
                    <a:p>
                      <a:pPr algn="ctr" fontAlgn="ctr"/>
                      <a:r>
                        <a:rPr lang="zh-CN" altLang="en-US" sz="1800" b="1" u="none" strike="noStrike" dirty="0">
                          <a:solidFill>
                            <a:srgbClr val="0373FF"/>
                          </a:solidFill>
                          <a:effectLst/>
                          <a:latin typeface="微软雅黑" panose="020B0503020204020204" pitchFamily="34" charset="-122"/>
                          <a:ea typeface="微软雅黑" panose="020B0503020204020204" pitchFamily="34" charset="-122"/>
                        </a:rPr>
                        <a:t>基本信息</a:t>
                      </a:r>
                      <a:endParaRPr lang="zh-CN" altLang="en-US" sz="1800" b="1" i="0" u="none" strike="noStrike" dirty="0">
                        <a:solidFill>
                          <a:srgbClr val="0373FF"/>
                        </a:solidFill>
                        <a:effectLst/>
                        <a:latin typeface="微软雅黑" panose="020B0503020204020204" pitchFamily="34" charset="-122"/>
                        <a:ea typeface="微软雅黑" panose="020B0503020204020204" pitchFamily="34" charset="-122"/>
                      </a:endParaRPr>
                    </a:p>
                  </a:txBody>
                  <a:tcPr marL="9525" marR="9525" marT="9525" marB="0" anchor="ctr">
                    <a:noFill/>
                  </a:tcPr>
                </a:tc>
                <a:tc>
                  <a:txBody>
                    <a:bodyPr/>
                    <a:lstStyle/>
                    <a:p>
                      <a:pPr algn="ctr" fontAlgn="ctr"/>
                      <a:r>
                        <a:rPr lang="zh-CN" altLang="en-US" sz="1600" u="none" strike="noStrike" dirty="0">
                          <a:effectLst/>
                          <a:latin typeface="微软雅黑" panose="020B0503020204020204" pitchFamily="34" charset="-122"/>
                          <a:ea typeface="微软雅黑" panose="020B0503020204020204" pitchFamily="34" charset="-122"/>
                        </a:rPr>
                        <a:t>　</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noFill/>
                  </a:tcPr>
                </a:tc>
                <a:tc>
                  <a:txBody>
                    <a:bodyPr/>
                    <a:lstStyle/>
                    <a:p>
                      <a:pPr algn="ctr" fontAlgn="ctr"/>
                      <a:r>
                        <a:rPr lang="zh-CN" altLang="en-US" sz="1600" u="none" strike="noStrike" dirty="0">
                          <a:effectLst/>
                          <a:latin typeface="微软雅黑" panose="020B0503020204020204" pitchFamily="34" charset="-122"/>
                          <a:ea typeface="微软雅黑" panose="020B0503020204020204" pitchFamily="34" charset="-122"/>
                        </a:rPr>
                        <a:t>　</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noFill/>
                  </a:tcPr>
                </a:tc>
                <a:tc>
                  <a:txBody>
                    <a:bodyPr/>
                    <a:lstStyle/>
                    <a:p>
                      <a:pPr algn="ctr" fontAlgn="ctr"/>
                      <a:r>
                        <a:rPr lang="zh-CN" altLang="en-US" sz="1600" u="none" strike="noStrike" dirty="0">
                          <a:effectLst/>
                          <a:latin typeface="微软雅黑" panose="020B0503020204020204" pitchFamily="34" charset="-122"/>
                          <a:ea typeface="微软雅黑" panose="020B0503020204020204" pitchFamily="34" charset="-122"/>
                        </a:rPr>
                        <a:t>　</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noFill/>
                  </a:tcPr>
                </a:tc>
              </a:tr>
              <a:tr h="504000">
                <a:tc>
                  <a:txBody>
                    <a:bodyPr/>
                    <a:lstStyle/>
                    <a:p>
                      <a:pPr algn="r" fontAlgn="ctr"/>
                      <a:r>
                        <a:rPr lang="zh-CN" altLang="en-US" sz="1400" b="1" u="none" strike="noStrike" dirty="0" smtClean="0">
                          <a:effectLst/>
                          <a:latin typeface="微软雅黑" panose="020B0503020204020204" pitchFamily="34" charset="-122"/>
                          <a:ea typeface="微软雅黑" panose="020B0503020204020204" pitchFamily="34" charset="-122"/>
                        </a:rPr>
                        <a:t>姓名：</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zh-CN" altLang="en-US" sz="1400" u="none" strike="noStrike" dirty="0" smtClean="0">
                          <a:effectLst/>
                          <a:latin typeface="微软雅黑" panose="020B0503020204020204" pitchFamily="34" charset="-122"/>
                          <a:ea typeface="微软雅黑" panose="020B0503020204020204" pitchFamily="34" charset="-122"/>
                        </a:rPr>
                        <a:t>朱雪彬</a:t>
                      </a:r>
                      <a:r>
                        <a:rPr lang="zh-CN" altLang="en-US" sz="1400" u="none" strike="noStrike" dirty="0">
                          <a:effectLst/>
                          <a:latin typeface="微软雅黑" panose="020B0503020204020204" pitchFamily="34" charset="-122"/>
                          <a:ea typeface="微软雅黑" panose="020B0503020204020204" pitchFamily="34" charset="-122"/>
                        </a:rPr>
                        <a:t>　</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r" fontAlgn="ctr"/>
                      <a:r>
                        <a:rPr lang="zh-CN" altLang="en-US" sz="1400" b="1" u="none" strike="noStrike" dirty="0">
                          <a:effectLst/>
                          <a:latin typeface="微软雅黑" panose="020B0503020204020204" pitchFamily="34" charset="-122"/>
                          <a:ea typeface="微软雅黑" panose="020B0503020204020204" pitchFamily="34" charset="-122"/>
                        </a:rPr>
                        <a:t>工</a:t>
                      </a:r>
                      <a:r>
                        <a:rPr lang="zh-CN" altLang="en-US" sz="1400" b="1" u="none" strike="noStrike" dirty="0" smtClean="0">
                          <a:effectLst/>
                          <a:latin typeface="微软雅黑" panose="020B0503020204020204" pitchFamily="34" charset="-122"/>
                          <a:ea typeface="微软雅黑" panose="020B0503020204020204" pitchFamily="34" charset="-122"/>
                        </a:rPr>
                        <a:t>号：</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en-US" altLang="zh-CN" sz="1400" u="none" strike="noStrike" dirty="0" smtClean="0">
                          <a:effectLst/>
                          <a:latin typeface="微软雅黑" panose="020B0503020204020204" pitchFamily="34" charset="-122"/>
                          <a:ea typeface="微软雅黑" panose="020B0503020204020204" pitchFamily="34" charset="-122"/>
                        </a:rPr>
                        <a:t>01368080</a:t>
                      </a:r>
                      <a:r>
                        <a:rPr lang="zh-CN" altLang="en-US" sz="1400" u="none" strike="noStrike" dirty="0">
                          <a:effectLst/>
                          <a:latin typeface="微软雅黑" panose="020B0503020204020204" pitchFamily="34" charset="-122"/>
                          <a:ea typeface="微软雅黑" panose="020B0503020204020204" pitchFamily="34" charset="-122"/>
                        </a:rPr>
                        <a:t>　</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504000">
                <a:tc>
                  <a:txBody>
                    <a:bodyPr/>
                    <a:lstStyle/>
                    <a:p>
                      <a:pPr algn="r" fontAlgn="ctr"/>
                      <a:r>
                        <a:rPr lang="zh-CN" altLang="en-US" sz="1400" b="1" u="none" strike="noStrike" dirty="0" smtClean="0">
                          <a:effectLst/>
                          <a:latin typeface="微软雅黑" panose="020B0503020204020204" pitchFamily="34" charset="-122"/>
                          <a:ea typeface="微软雅黑" panose="020B0503020204020204" pitchFamily="34" charset="-122"/>
                        </a:rPr>
                        <a:t>组织：</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gridSpan="3">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末端渠道研发中心同城网络研发</a:t>
                      </a: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部</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hMerge="1">
                  <a:txBody>
                    <a:bodyPr/>
                    <a:lstStyle/>
                    <a:p>
                      <a:pPr algn="ctr" fontAlgn="ctr"/>
                      <a:endParaRPr lang="zh-CN" altLang="en-US" sz="16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hMerge="1">
                  <a:txBody>
                    <a:bodyPr/>
                    <a:lstStyle/>
                    <a:p>
                      <a:endParaRPr lang="zh-CN" altLang="en-US"/>
                    </a:p>
                  </a:txBody>
                  <a:tcPr/>
                </a:tc>
              </a:tr>
              <a:tr h="504000">
                <a:tc>
                  <a:txBody>
                    <a:bodyPr/>
                    <a:lstStyle/>
                    <a:p>
                      <a:pPr algn="r" fontAlgn="ctr"/>
                      <a:r>
                        <a:rPr lang="zh-CN" altLang="en-US" sz="1400" b="1" u="none" strike="noStrike" dirty="0" smtClean="0">
                          <a:effectLst/>
                          <a:latin typeface="微软雅黑" panose="020B0503020204020204" pitchFamily="34" charset="-122"/>
                          <a:ea typeface="微软雅黑" panose="020B0503020204020204" pitchFamily="34" charset="-122"/>
                        </a:rPr>
                        <a:t>职位：</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zh-CN" altLang="en-US" sz="1400" u="none" strike="noStrike" dirty="0" smtClean="0">
                          <a:effectLst/>
                          <a:latin typeface="微软雅黑" panose="020B0503020204020204" pitchFamily="34" charset="-122"/>
                          <a:ea typeface="微软雅黑" panose="020B0503020204020204" pitchFamily="34" charset="-122"/>
                        </a:rPr>
                        <a:t>后端开发副工程师</a:t>
                      </a:r>
                      <a:r>
                        <a:rPr lang="zh-CN" altLang="en-US" sz="1400" u="none" strike="noStrike" dirty="0">
                          <a:effectLst/>
                          <a:latin typeface="微软雅黑" panose="020B0503020204020204" pitchFamily="34" charset="-122"/>
                          <a:ea typeface="微软雅黑" panose="020B0503020204020204" pitchFamily="34" charset="-122"/>
                        </a:rPr>
                        <a:t>　</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r" fontAlgn="ctr"/>
                      <a:r>
                        <a:rPr lang="zh-CN" altLang="en-US" sz="1400" b="1" u="none" strike="noStrike" dirty="0" smtClean="0">
                          <a:effectLst/>
                          <a:latin typeface="微软雅黑" panose="020B0503020204020204" pitchFamily="34" charset="-122"/>
                          <a:ea typeface="微软雅黑" panose="020B0503020204020204" pitchFamily="34" charset="-122"/>
                        </a:rPr>
                        <a:t>职级：</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en-US" altLang="zh-CN" sz="1400" u="none" strike="noStrike" dirty="0" smtClean="0">
                          <a:effectLst/>
                          <a:latin typeface="微软雅黑" panose="020B0503020204020204" pitchFamily="34" charset="-122"/>
                          <a:ea typeface="微软雅黑" panose="020B0503020204020204" pitchFamily="34" charset="-122"/>
                        </a:rPr>
                        <a:t>T1.1</a:t>
                      </a:r>
                      <a:r>
                        <a:rPr lang="zh-CN" altLang="en-US" sz="1400" u="none" strike="noStrike" dirty="0">
                          <a:effectLst/>
                          <a:latin typeface="微软雅黑" panose="020B0503020204020204" pitchFamily="34" charset="-122"/>
                          <a:ea typeface="微软雅黑" panose="020B0503020204020204" pitchFamily="34" charset="-122"/>
                        </a:rPr>
                        <a:t>　</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504000">
                <a:tc>
                  <a:txBody>
                    <a:bodyPr/>
                    <a:lstStyle/>
                    <a:p>
                      <a:pPr algn="r" fontAlgn="ctr"/>
                      <a:r>
                        <a:rPr lang="zh-CN" altLang="en-US" sz="1400" b="1" u="none" strike="noStrike" dirty="0">
                          <a:effectLst/>
                          <a:latin typeface="微软雅黑" panose="020B0503020204020204" pitchFamily="34" charset="-122"/>
                          <a:ea typeface="微软雅黑" panose="020B0503020204020204" pitchFamily="34" charset="-122"/>
                        </a:rPr>
                        <a:t>毕业</a:t>
                      </a:r>
                      <a:r>
                        <a:rPr lang="zh-CN" altLang="en-US" sz="1400" b="1" u="none" strike="noStrike" dirty="0" smtClean="0">
                          <a:effectLst/>
                          <a:latin typeface="微软雅黑" panose="020B0503020204020204" pitchFamily="34" charset="-122"/>
                          <a:ea typeface="微软雅黑" panose="020B0503020204020204" pitchFamily="34" charset="-122"/>
                        </a:rPr>
                        <a:t>院校：</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zh-CN" altLang="en-US" sz="1400" u="none" strike="noStrike" dirty="0">
                          <a:effectLst/>
                          <a:latin typeface="微软雅黑" panose="020B0503020204020204" pitchFamily="34" charset="-122"/>
                          <a:ea typeface="微软雅黑" panose="020B0503020204020204" pitchFamily="34" charset="-122"/>
                        </a:rPr>
                        <a:t>　</a:t>
                      </a:r>
                      <a:r>
                        <a:rPr lang="zh-CN" altLang="en-US" sz="1400" u="none" strike="noStrike" dirty="0" smtClean="0">
                          <a:effectLst/>
                          <a:latin typeface="微软雅黑" panose="020B0503020204020204" pitchFamily="34" charset="-122"/>
                          <a:ea typeface="微软雅黑" panose="020B0503020204020204" pitchFamily="34" charset="-122"/>
                        </a:rPr>
                        <a:t>北京邮电大学</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r" fontAlgn="ctr"/>
                      <a:r>
                        <a:rPr lang="zh-CN" altLang="en-US" sz="1400" b="1" u="none" strike="noStrike" dirty="0" smtClean="0">
                          <a:effectLst/>
                          <a:latin typeface="微软雅黑" panose="020B0503020204020204" pitchFamily="34" charset="-122"/>
                          <a:ea typeface="微软雅黑" panose="020B0503020204020204" pitchFamily="34" charset="-122"/>
                        </a:rPr>
                        <a:t>专业：</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zh-CN" altLang="en-US" sz="1400" u="none" strike="noStrike" dirty="0" smtClean="0">
                          <a:effectLst/>
                          <a:latin typeface="微软雅黑" panose="020B0503020204020204" pitchFamily="34" charset="-122"/>
                          <a:ea typeface="微软雅黑" panose="020B0503020204020204" pitchFamily="34" charset="-122"/>
                        </a:rPr>
                        <a:t>通信工程</a:t>
                      </a:r>
                      <a:r>
                        <a:rPr lang="zh-CN" altLang="en-US" sz="1400" u="none" strike="noStrike" dirty="0">
                          <a:effectLst/>
                          <a:latin typeface="微软雅黑" panose="020B0503020204020204" pitchFamily="34" charset="-122"/>
                          <a:ea typeface="微软雅黑" panose="020B0503020204020204" pitchFamily="34" charset="-122"/>
                        </a:rPr>
                        <a:t>　</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504000">
                <a:tc>
                  <a:txBody>
                    <a:bodyPr/>
                    <a:lstStyle/>
                    <a:p>
                      <a:pPr algn="ctr" fontAlgn="ctr"/>
                      <a:r>
                        <a:rPr lang="zh-CN" altLang="en-US" sz="1800" b="1" u="none" strike="noStrike" dirty="0">
                          <a:solidFill>
                            <a:srgbClr val="0373FF"/>
                          </a:solidFill>
                          <a:effectLst/>
                          <a:latin typeface="微软雅黑" panose="020B0503020204020204" pitchFamily="34" charset="-122"/>
                          <a:ea typeface="微软雅黑" panose="020B0503020204020204" pitchFamily="34" charset="-122"/>
                        </a:rPr>
                        <a:t>直接上级</a:t>
                      </a:r>
                      <a:endParaRPr lang="zh-CN" altLang="en-US" sz="1800" b="1" i="0" u="none" strike="noStrike" dirty="0">
                        <a:solidFill>
                          <a:srgbClr val="0373FF"/>
                        </a:solidFill>
                        <a:effectLst/>
                        <a:latin typeface="微软雅黑" panose="020B0503020204020204" pitchFamily="34" charset="-122"/>
                        <a:ea typeface="微软雅黑" panose="020B0503020204020204" pitchFamily="34" charset="-122"/>
                      </a:endParaRPr>
                    </a:p>
                  </a:txBody>
                  <a:tcPr marL="9525" marR="9525" marT="9525" marB="0" anchor="ctr">
                    <a:noFill/>
                  </a:tcPr>
                </a:tc>
                <a:tc>
                  <a:txBody>
                    <a:bodyPr/>
                    <a:lstStyle/>
                    <a:p>
                      <a:pPr algn="ctr" fontAlgn="ctr"/>
                      <a:r>
                        <a:rPr lang="zh-CN" altLang="en-US" sz="1600" u="none" strike="noStrike" dirty="0">
                          <a:effectLst/>
                          <a:latin typeface="微软雅黑" panose="020B0503020204020204" pitchFamily="34" charset="-122"/>
                          <a:ea typeface="微软雅黑" panose="020B0503020204020204" pitchFamily="34" charset="-122"/>
                        </a:rPr>
                        <a:t>　</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noFill/>
                  </a:tcPr>
                </a:tc>
                <a:tc>
                  <a:txBody>
                    <a:bodyPr/>
                    <a:lstStyle/>
                    <a:p>
                      <a:pPr algn="ctr" fontAlgn="ctr"/>
                      <a:r>
                        <a:rPr lang="zh-CN" altLang="en-US" sz="1600" u="none" strike="noStrike" dirty="0">
                          <a:effectLst/>
                          <a:latin typeface="微软雅黑" panose="020B0503020204020204" pitchFamily="34" charset="-122"/>
                          <a:ea typeface="微软雅黑" panose="020B0503020204020204" pitchFamily="34" charset="-122"/>
                        </a:rPr>
                        <a:t>　</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noFill/>
                  </a:tcPr>
                </a:tc>
                <a:tc>
                  <a:txBody>
                    <a:bodyPr/>
                    <a:lstStyle/>
                    <a:p>
                      <a:pPr algn="ctr" fontAlgn="ctr"/>
                      <a:r>
                        <a:rPr lang="zh-CN" altLang="en-US" sz="1600" u="none" strike="noStrike" dirty="0">
                          <a:effectLst/>
                          <a:latin typeface="微软雅黑" panose="020B0503020204020204" pitchFamily="34" charset="-122"/>
                          <a:ea typeface="微软雅黑" panose="020B0503020204020204" pitchFamily="34" charset="-122"/>
                        </a:rPr>
                        <a:t>　</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noFill/>
                  </a:tcPr>
                </a:tc>
              </a:tr>
              <a:tr h="504000">
                <a:tc>
                  <a:txBody>
                    <a:bodyPr/>
                    <a:lstStyle/>
                    <a:p>
                      <a:pPr algn="r" fontAlgn="ctr"/>
                      <a:r>
                        <a:rPr lang="zh-CN" altLang="en-US" sz="1400" b="1" u="none" strike="noStrike" dirty="0" smtClean="0">
                          <a:effectLst/>
                          <a:latin typeface="微软雅黑" panose="020B0503020204020204" pitchFamily="34" charset="-122"/>
                          <a:ea typeface="微软雅黑" panose="020B0503020204020204" pitchFamily="34" charset="-122"/>
                        </a:rPr>
                        <a:t>姓名：</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zh-CN" altLang="en-US" sz="1400" u="none" strike="noStrike" dirty="0" smtClean="0">
                          <a:effectLst/>
                          <a:latin typeface="微软雅黑" panose="020B0503020204020204" pitchFamily="34" charset="-122"/>
                          <a:ea typeface="微软雅黑" panose="020B0503020204020204" pitchFamily="34" charset="-122"/>
                        </a:rPr>
                        <a:t>毛辉</a:t>
                      </a:r>
                      <a:r>
                        <a:rPr lang="zh-CN" altLang="en-US" sz="1400" u="none" strike="noStrike" dirty="0">
                          <a:effectLst/>
                          <a:latin typeface="微软雅黑" panose="020B0503020204020204" pitchFamily="34" charset="-122"/>
                          <a:ea typeface="微软雅黑" panose="020B0503020204020204" pitchFamily="34" charset="-122"/>
                        </a:rPr>
                        <a:t>　</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r" fontAlgn="ctr"/>
                      <a:r>
                        <a:rPr lang="zh-CN" altLang="en-US" sz="1400" b="1" u="none" strike="noStrike" dirty="0" smtClean="0">
                          <a:effectLst/>
                          <a:latin typeface="微软雅黑" panose="020B0503020204020204" pitchFamily="34" charset="-122"/>
                          <a:ea typeface="微软雅黑" panose="020B0503020204020204" pitchFamily="34" charset="-122"/>
                        </a:rPr>
                        <a:t>职位：</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zh-CN" altLang="en-US" sz="1400" u="none" strike="noStrike" dirty="0" smtClean="0">
                          <a:effectLst/>
                          <a:latin typeface="微软雅黑" panose="020B0503020204020204" pitchFamily="34" charset="-122"/>
                          <a:ea typeface="微软雅黑" panose="020B0503020204020204" pitchFamily="34" charset="-122"/>
                        </a:rPr>
                        <a:t>后端开发高级工程师</a:t>
                      </a:r>
                      <a:r>
                        <a:rPr lang="zh-CN" altLang="en-US" sz="1400" u="none" strike="noStrike" dirty="0">
                          <a:effectLst/>
                          <a:latin typeface="微软雅黑" panose="020B0503020204020204" pitchFamily="34" charset="-122"/>
                          <a:ea typeface="微软雅黑" panose="020B0503020204020204" pitchFamily="34" charset="-122"/>
                        </a:rPr>
                        <a:t>　</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504000">
                <a:tc>
                  <a:txBody>
                    <a:bodyPr/>
                    <a:lstStyle/>
                    <a:p>
                      <a:pPr algn="ctr" fontAlgn="ctr"/>
                      <a:r>
                        <a:rPr lang="zh-CN" altLang="en-US" sz="1800" b="1" u="none" strike="noStrike" dirty="0">
                          <a:solidFill>
                            <a:srgbClr val="0373FF"/>
                          </a:solidFill>
                          <a:effectLst/>
                          <a:latin typeface="微软雅黑" panose="020B0503020204020204" pitchFamily="34" charset="-122"/>
                          <a:ea typeface="微软雅黑" panose="020B0503020204020204" pitchFamily="34" charset="-122"/>
                        </a:rPr>
                        <a:t>岗位导师</a:t>
                      </a:r>
                      <a:endParaRPr lang="zh-CN" altLang="en-US" sz="1800" b="1" i="0" u="none" strike="noStrike" dirty="0">
                        <a:solidFill>
                          <a:srgbClr val="0373FF"/>
                        </a:solidFill>
                        <a:effectLst/>
                        <a:latin typeface="微软雅黑" panose="020B0503020204020204" pitchFamily="34" charset="-122"/>
                        <a:ea typeface="微软雅黑" panose="020B0503020204020204" pitchFamily="34" charset="-122"/>
                      </a:endParaRPr>
                    </a:p>
                  </a:txBody>
                  <a:tcPr marL="9525" marR="9525" marT="9525" marB="0" anchor="ctr">
                    <a:noFill/>
                  </a:tcPr>
                </a:tc>
                <a:tc>
                  <a:txBody>
                    <a:bodyPr/>
                    <a:lstStyle/>
                    <a:p>
                      <a:pPr algn="ctr" fontAlgn="ctr"/>
                      <a:r>
                        <a:rPr lang="zh-CN" altLang="en-US" sz="1600" u="none" strike="noStrike" dirty="0">
                          <a:effectLst/>
                          <a:latin typeface="微软雅黑" panose="020B0503020204020204" pitchFamily="34" charset="-122"/>
                          <a:ea typeface="微软雅黑" panose="020B0503020204020204" pitchFamily="34" charset="-122"/>
                        </a:rPr>
                        <a:t>　</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noFill/>
                  </a:tcPr>
                </a:tc>
                <a:tc>
                  <a:txBody>
                    <a:bodyPr/>
                    <a:lstStyle/>
                    <a:p>
                      <a:pPr algn="ctr" fontAlgn="ctr"/>
                      <a:r>
                        <a:rPr lang="zh-CN" altLang="en-US" sz="1600" u="none" strike="noStrike" dirty="0">
                          <a:effectLst/>
                          <a:latin typeface="微软雅黑" panose="020B0503020204020204" pitchFamily="34" charset="-122"/>
                          <a:ea typeface="微软雅黑" panose="020B0503020204020204" pitchFamily="34" charset="-122"/>
                        </a:rPr>
                        <a:t>　</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noFill/>
                  </a:tcPr>
                </a:tc>
                <a:tc>
                  <a:txBody>
                    <a:bodyPr/>
                    <a:lstStyle/>
                    <a:p>
                      <a:pPr algn="ctr" fontAlgn="ctr"/>
                      <a:r>
                        <a:rPr lang="zh-CN" altLang="en-US" sz="1600" u="none" strike="noStrike" dirty="0">
                          <a:effectLst/>
                          <a:latin typeface="微软雅黑" panose="020B0503020204020204" pitchFamily="34" charset="-122"/>
                          <a:ea typeface="微软雅黑" panose="020B0503020204020204" pitchFamily="34" charset="-122"/>
                        </a:rPr>
                        <a:t>　</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noFill/>
                  </a:tcPr>
                </a:tc>
              </a:tr>
              <a:tr h="504000">
                <a:tc>
                  <a:txBody>
                    <a:bodyPr/>
                    <a:lstStyle/>
                    <a:p>
                      <a:pPr algn="r" fontAlgn="ctr"/>
                      <a:r>
                        <a:rPr lang="zh-CN" altLang="en-US" sz="1400" b="1" u="none" strike="noStrike" dirty="0" smtClean="0">
                          <a:effectLst/>
                          <a:latin typeface="微软雅黑" panose="020B0503020204020204" pitchFamily="34" charset="-122"/>
                          <a:ea typeface="微软雅黑" panose="020B0503020204020204" pitchFamily="34" charset="-122"/>
                        </a:rPr>
                        <a:t>姓名：</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zh-CN" altLang="en-US" sz="1400" u="none" strike="noStrike" dirty="0">
                          <a:effectLst/>
                          <a:latin typeface="微软雅黑" panose="020B0503020204020204" pitchFamily="34" charset="-122"/>
                          <a:ea typeface="微软雅黑" panose="020B0503020204020204" pitchFamily="34" charset="-122"/>
                        </a:rPr>
                        <a:t>　</a:t>
                      </a:r>
                      <a:r>
                        <a:rPr lang="zh-CN" altLang="en-US" sz="1400" u="none" strike="noStrike" dirty="0" smtClean="0">
                          <a:effectLst/>
                          <a:latin typeface="微软雅黑" panose="020B0503020204020204" pitchFamily="34" charset="-122"/>
                          <a:ea typeface="微软雅黑" panose="020B0503020204020204" pitchFamily="34" charset="-122"/>
                        </a:rPr>
                        <a:t>胡修敏</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r" fontAlgn="ctr"/>
                      <a:r>
                        <a:rPr lang="zh-CN" altLang="en-US" sz="1400" b="1" u="none" strike="noStrike" dirty="0" smtClean="0">
                          <a:effectLst/>
                          <a:latin typeface="微软雅黑" panose="020B0503020204020204" pitchFamily="34" charset="-122"/>
                          <a:ea typeface="微软雅黑" panose="020B0503020204020204" pitchFamily="34" charset="-122"/>
                        </a:rPr>
                        <a:t>职位：</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c>
                  <a:txBody>
                    <a:bodyPr/>
                    <a:lstStyle/>
                    <a:p>
                      <a:pPr algn="ctr" fontAlgn="ctr"/>
                      <a:r>
                        <a:rPr lang="zh-CN" altLang="en-US" sz="1400" u="none" strike="noStrike" dirty="0" smtClean="0">
                          <a:effectLst/>
                          <a:latin typeface="微软雅黑" panose="020B0503020204020204" pitchFamily="34" charset="-122"/>
                          <a:ea typeface="微软雅黑" panose="020B0503020204020204" pitchFamily="34" charset="-122"/>
                        </a:rPr>
                        <a:t>后端开发工程师</a:t>
                      </a:r>
                      <a:r>
                        <a:rPr lang="zh-CN" altLang="en-US" sz="1400" u="none" strike="noStrike" dirty="0">
                          <a:effectLst/>
                          <a:latin typeface="微软雅黑" panose="020B0503020204020204" pitchFamily="34" charset="-122"/>
                          <a:ea typeface="微软雅黑" panose="020B0503020204020204" pitchFamily="34" charset="-122"/>
                        </a:rPr>
                        <a:t>　</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bl>
          </a:graphicData>
        </a:graphic>
      </p:graphicFrame>
    </p:spTree>
    <p:extLst>
      <p:ext uri="{BB962C8B-B14F-4D97-AF65-F5344CB8AC3E}">
        <p14:creationId xmlns:p14="http://schemas.microsoft.com/office/powerpoint/2010/main" val="2038526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表格 19"/>
          <p:cNvGraphicFramePr>
            <a:graphicFrameLocks noGrp="1"/>
          </p:cNvGraphicFramePr>
          <p:nvPr>
            <p:extLst>
              <p:ext uri="{D42A27DB-BD31-4B8C-83A1-F6EECF244321}">
                <p14:modId xmlns:p14="http://schemas.microsoft.com/office/powerpoint/2010/main" val="3263185195"/>
              </p:ext>
            </p:extLst>
          </p:nvPr>
        </p:nvGraphicFramePr>
        <p:xfrm>
          <a:off x="341192" y="777925"/>
          <a:ext cx="11491416" cy="5296348"/>
        </p:xfrm>
        <a:graphic>
          <a:graphicData uri="http://schemas.openxmlformats.org/drawingml/2006/table">
            <a:tbl>
              <a:tblPr>
                <a:tableStyleId>{5C22544A-7EE6-4342-B048-85BDC9FD1C3A}</a:tableStyleId>
              </a:tblPr>
              <a:tblGrid>
                <a:gridCol w="590555"/>
                <a:gridCol w="1501241"/>
                <a:gridCol w="6143059"/>
                <a:gridCol w="1221211"/>
                <a:gridCol w="2035350"/>
              </a:tblGrid>
              <a:tr h="432000">
                <a:tc rowSpan="3">
                  <a:txBody>
                    <a:bodyPr/>
                    <a:lstStyle/>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具</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体</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行</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为</a:t>
                      </a:r>
                      <a:endParaRPr lang="en-US" altLang="zh-CN"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a:r>
                        <a:rPr lang="zh-CN" altLang="en-US" sz="1400" b="1" dirty="0" smtClean="0">
                          <a:latin typeface="微软雅黑" panose="020B0503020204020204" pitchFamily="34" charset="-122"/>
                          <a:ea typeface="微软雅黑" panose="020B0503020204020204" pitchFamily="34" charset="-122"/>
                        </a:rPr>
                        <a:t>事项名称</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gridSpan="3">
                  <a:txBody>
                    <a:bodyPr/>
                    <a:lstStyle/>
                    <a:p>
                      <a:pPr algn="ctr"/>
                      <a:r>
                        <a:rPr lang="zh-CN" altLang="en-US" sz="1400" b="1" dirty="0" smtClean="0">
                          <a:latin typeface="微软雅黑" panose="020B0503020204020204" pitchFamily="34" charset="-122"/>
                          <a:ea typeface="微软雅黑" panose="020B0503020204020204" pitchFamily="34" charset="-122"/>
                        </a:rPr>
                        <a:t>同城配项目开发</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hMerge="1">
                  <a:txBody>
                    <a:bodyPr/>
                    <a:lstStyle/>
                    <a:p>
                      <a:endParaRPr lang="zh-CN" altLang="en-US"/>
                    </a:p>
                  </a:txBody>
                  <a:tcPr/>
                </a:tc>
                <a:tc hMerge="1">
                  <a:txBody>
                    <a:bodyPr/>
                    <a:lstStyle/>
                    <a:p>
                      <a:endParaRPr lang="zh-CN" altLang="en-US"/>
                    </a:p>
                  </a:txBody>
                  <a:tcPr/>
                </a:tc>
              </a:tr>
              <a:tr h="432000">
                <a:tc vMerge="1">
                  <a:txBody>
                    <a:bodyPr/>
                    <a:lstStyle/>
                    <a:p>
                      <a:endParaRPr lang="zh-CN" altLang="en-US"/>
                    </a:p>
                  </a:txBody>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起止时间</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en-US" altLang="zh-CN" sz="1400" b="1" i="0" u="none" strike="noStrike" dirty="0" smtClean="0">
                          <a:solidFill>
                            <a:srgbClr val="000000"/>
                          </a:solidFill>
                          <a:effectLst/>
                          <a:latin typeface="微软雅黑" panose="020B0503020204020204" pitchFamily="34" charset="-122"/>
                          <a:ea typeface="微软雅黑" panose="020B0503020204020204" pitchFamily="34" charset="-122"/>
                        </a:rPr>
                        <a:t>2017.08.18-2017.12.01</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证明人</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i="0" u="none" strike="noStrike" dirty="0" smtClean="0">
                          <a:solidFill>
                            <a:srgbClr val="000000"/>
                          </a:solidFill>
                          <a:effectLst/>
                          <a:latin typeface="微软雅黑" panose="020B0503020204020204" pitchFamily="34" charset="-122"/>
                          <a:ea typeface="微软雅黑" panose="020B0503020204020204" pitchFamily="34" charset="-122"/>
                        </a:rPr>
                        <a:t>胡修敏</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r>
              <a:tr h="4432348">
                <a:tc vMerge="1">
                  <a:txBody>
                    <a:bodyPr/>
                    <a:lstStyle/>
                    <a:p>
                      <a:endParaRPr lang="zh-CN" altLang="en-US"/>
                    </a:p>
                  </a:txBody>
                  <a:tcPr/>
                </a:tc>
                <a:tc gridSpan="4">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u="none" strike="noStrike" dirty="0">
                          <a:effectLst/>
                          <a:latin typeface="微软雅黑" panose="020B0503020204020204" pitchFamily="34" charset="-122"/>
                          <a:ea typeface="微软雅黑" panose="020B0503020204020204" pitchFamily="34" charset="-122"/>
                        </a:rPr>
                        <a:t>    </a:t>
                      </a:r>
                      <a:r>
                        <a:rPr lang="en-US" altLang="zh-CN" sz="1300" u="none" strike="noStrike" dirty="0" smtClean="0">
                          <a:effectLst/>
                          <a:latin typeface="微软雅黑" panose="020B0503020204020204" pitchFamily="34" charset="-122"/>
                          <a:ea typeface="微软雅黑" panose="020B0503020204020204" pitchFamily="34" charset="-122"/>
                        </a:rPr>
                        <a:t>1.</a:t>
                      </a:r>
                      <a:r>
                        <a:rPr lang="en-US" altLang="zh-CN" sz="1300" u="none" strike="noStrike" baseline="0" dirty="0" smtClean="0">
                          <a:effectLst/>
                          <a:latin typeface="微软雅黑" panose="020B0503020204020204" pitchFamily="34" charset="-122"/>
                          <a:ea typeface="微软雅黑" panose="020B0503020204020204" pitchFamily="34" charset="-122"/>
                        </a:rPr>
                        <a:t> </a:t>
                      </a:r>
                      <a:r>
                        <a:rPr lang="zh-CN" altLang="en-US" sz="1300" u="none" strike="noStrike" baseline="0" dirty="0" smtClean="0">
                          <a:effectLst/>
                          <a:latin typeface="微软雅黑" panose="020B0503020204020204" pitchFamily="34" charset="-122"/>
                          <a:ea typeface="微软雅黑" panose="020B0503020204020204" pitchFamily="34" charset="-122"/>
                        </a:rPr>
                        <a:t>同城配</a:t>
                      </a:r>
                      <a:r>
                        <a:rPr lang="en-US" altLang="zh-CN" sz="1300" u="none" strike="noStrike" baseline="0" dirty="0" smtClean="0">
                          <a:effectLst/>
                          <a:latin typeface="微软雅黑" panose="020B0503020204020204" pitchFamily="34" charset="-122"/>
                          <a:ea typeface="微软雅黑" panose="020B0503020204020204" pitchFamily="34" charset="-122"/>
                        </a:rPr>
                        <a:t>biz</a:t>
                      </a:r>
                      <a:r>
                        <a:rPr lang="zh-CN" altLang="en-US" sz="1300" u="none" strike="noStrike" baseline="0" dirty="0" smtClean="0">
                          <a:effectLst/>
                          <a:latin typeface="微软雅黑" panose="020B0503020204020204" pitchFamily="34" charset="-122"/>
                          <a:ea typeface="微软雅黑" panose="020B0503020204020204" pitchFamily="34" charset="-122"/>
                        </a:rPr>
                        <a:t>模块开发</a:t>
                      </a:r>
                      <a:endParaRPr lang="en-US" altLang="zh-CN" sz="1300" u="none" strike="noStrike" baseline="0" dirty="0" smtClean="0">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    该</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模块主要</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是接收上游</a:t>
                      </a: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oms</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的配送订单，然后对订单的流转状态进行处理。</a:t>
                      </a: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    初期</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主要是对同城配</a:t>
                      </a: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biz</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模块的系统架构、主流程业务的理解、以及涉及到的相关</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技术（包括</a:t>
                      </a:r>
                      <a:r>
                        <a:rPr lang="en-US" altLang="zh-CN" sz="1300" b="0" i="0" u="none" strike="noStrike" baseline="0" dirty="0" err="1" smtClean="0">
                          <a:solidFill>
                            <a:srgbClr val="000000"/>
                          </a:solidFill>
                          <a:effectLst/>
                          <a:latin typeface="微软雅黑" panose="020B0503020204020204" pitchFamily="34" charset="-122"/>
                          <a:ea typeface="微软雅黑" panose="020B0503020204020204" pitchFamily="34" charset="-122"/>
                        </a:rPr>
                        <a:t>redis,kafka,dubbo</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等）</a:t>
                      </a: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    负责</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的项目需求开发</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a:t>
                      </a: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    </a:t>
                      </a: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 </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主要</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包括调用</a:t>
                      </a:r>
                      <a:r>
                        <a:rPr lang="en-US" altLang="zh-CN" sz="1300" b="0" i="0" u="none" strike="noStrike" baseline="0" dirty="0" err="1" smtClean="0">
                          <a:solidFill>
                            <a:srgbClr val="000000"/>
                          </a:solidFill>
                          <a:effectLst/>
                          <a:latin typeface="微软雅黑" panose="020B0503020204020204" pitchFamily="34" charset="-122"/>
                          <a:ea typeface="微软雅黑" panose="020B0503020204020204" pitchFamily="34" charset="-122"/>
                        </a:rPr>
                        <a:t>gis</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模块代码重构并引入开关降级</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处理，保证该接口的高可用性</a:t>
                      </a: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    - </a:t>
                      </a:r>
                      <a:r>
                        <a:rPr lang="en-US" altLang="zh-CN" sz="1300" b="0" i="0" u="none" strike="noStrike" baseline="0" dirty="0" err="1" smtClean="0">
                          <a:solidFill>
                            <a:srgbClr val="000000"/>
                          </a:solidFill>
                          <a:effectLst/>
                          <a:latin typeface="微软雅黑" panose="020B0503020204020204" pitchFamily="34" charset="-122"/>
                          <a:ea typeface="微软雅黑" panose="020B0503020204020204" pitchFamily="34" charset="-122"/>
                        </a:rPr>
                        <a:t>disconf</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配置引入方式统一改为热加载</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方式，确保当</a:t>
                      </a:r>
                      <a:r>
                        <a:rPr lang="en-US" altLang="zh-CN" sz="1300" b="0" i="0" u="none" strike="noStrike" baseline="0" dirty="0" err="1" smtClean="0">
                          <a:solidFill>
                            <a:srgbClr val="000000"/>
                          </a:solidFill>
                          <a:effectLst/>
                          <a:latin typeface="微软雅黑" panose="020B0503020204020204" pitchFamily="34" charset="-122"/>
                          <a:ea typeface="微软雅黑" panose="020B0503020204020204" pitchFamily="34" charset="-122"/>
                        </a:rPr>
                        <a:t>disconf</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不慎写错时，修改后可以快速生效，不用重启服务器</a:t>
                      </a: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    </a:t>
                      </a: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 </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以及一些</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优化需求的开发及代码优化。</a:t>
                      </a: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    2</a:t>
                      </a: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 </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同城配</a:t>
                      </a: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ops-web</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报表模块</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开发</a:t>
                      </a: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    同城配</a:t>
                      </a: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ops-web</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报表模块主要是直观的展示订单统计的结果</a:t>
                      </a: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    通过</a:t>
                      </a:r>
                      <a:r>
                        <a:rPr lang="en-US" altLang="zh-CN" sz="1300" b="0" i="0" u="none" strike="noStrike" baseline="0" dirty="0" err="1" smtClean="0">
                          <a:solidFill>
                            <a:srgbClr val="000000"/>
                          </a:solidFill>
                          <a:effectLst/>
                          <a:latin typeface="微软雅黑" panose="020B0503020204020204" pitchFamily="34" charset="-122"/>
                          <a:ea typeface="微软雅黑" panose="020B0503020204020204" pitchFamily="34" charset="-122"/>
                        </a:rPr>
                        <a:t>jquery</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a:t>
                      </a:r>
                      <a:r>
                        <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rPr>
                        <a:t>ajax</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a:t>
                      </a:r>
                      <a:r>
                        <a:rPr lang="en-US" altLang="zh-CN" sz="1300" b="0" i="0" u="none" strike="noStrike" baseline="0" dirty="0" err="1" smtClean="0">
                          <a:solidFill>
                            <a:srgbClr val="000000"/>
                          </a:solidFill>
                          <a:effectLst/>
                          <a:latin typeface="微软雅黑" panose="020B0503020204020204" pitchFamily="34" charset="-122"/>
                          <a:ea typeface="微软雅黑" panose="020B0503020204020204" pitchFamily="34" charset="-122"/>
                        </a:rPr>
                        <a:t>springmvc</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的使用，配合大数据平台完成订单统计报表的展示和导入导出</a:t>
                      </a:r>
                      <a:endParaRPr lang="en-US" altLang="zh-CN" sz="13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r>
            </a:tbl>
          </a:graphicData>
        </a:graphic>
      </p:graphicFrame>
      <p:sp>
        <p:nvSpPr>
          <p:cNvPr id="21" name="矩形 20"/>
          <p:cNvSpPr>
            <a:spLocks noChangeArrowheads="1"/>
          </p:cNvSpPr>
          <p:nvPr/>
        </p:nvSpPr>
        <p:spPr bwMode="auto">
          <a:xfrm>
            <a:off x="341191" y="202461"/>
            <a:ext cx="114914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ajor"/>
        </p:style>
        <p:txBody>
          <a:bodyPr wrap="square">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defRPr/>
            </a:pPr>
            <a:r>
              <a:rPr lang="zh-CN" altLang="en-US" sz="2400" b="1" kern="4000" spc="50" dirty="0" smtClean="0">
                <a:solidFill>
                  <a:srgbClr val="0373FF"/>
                </a:solidFill>
                <a:latin typeface="微软雅黑" charset="-122"/>
                <a:ea typeface="微软雅黑" charset="-122"/>
                <a:cs typeface="微软雅黑" charset="-122"/>
              </a:rPr>
              <a:t>带</a:t>
            </a:r>
            <a:r>
              <a:rPr lang="zh-CN" altLang="en-US" sz="2400" b="1" kern="4000" spc="50" dirty="0">
                <a:solidFill>
                  <a:srgbClr val="0373FF"/>
                </a:solidFill>
                <a:latin typeface="微软雅黑" charset="-122"/>
                <a:ea typeface="微软雅黑" charset="-122"/>
                <a:cs typeface="微软雅黑" charset="-122"/>
              </a:rPr>
              <a:t>项目</a:t>
            </a:r>
            <a:r>
              <a:rPr lang="zh-CN" altLang="en-US" sz="2400" b="1" kern="4000" spc="50" dirty="0" smtClean="0">
                <a:solidFill>
                  <a:srgbClr val="0373FF"/>
                </a:solidFill>
                <a:latin typeface="微软雅黑" charset="-122"/>
                <a:ea typeface="微软雅黑" charset="-122"/>
                <a:cs typeface="微软雅黑" charset="-122"/>
              </a:rPr>
              <a:t>：</a:t>
            </a:r>
            <a:r>
              <a:rPr lang="zh-CN" altLang="en-US" kern="4000" spc="50" dirty="0" smtClean="0">
                <a:latin typeface="微软雅黑" charset="-122"/>
                <a:ea typeface="微软雅黑" charset="-122"/>
                <a:cs typeface="微软雅黑" charset="-122"/>
              </a:rPr>
              <a:t>主导</a:t>
            </a:r>
            <a:r>
              <a:rPr lang="zh-CN" altLang="en-US" kern="4000" spc="50" dirty="0">
                <a:latin typeface="微软雅黑" charset="-122"/>
                <a:ea typeface="微软雅黑" charset="-122"/>
                <a:cs typeface="微软雅黑" charset="-122"/>
              </a:rPr>
              <a:t>过或参与项目性工作，并受到正面的评价</a:t>
            </a:r>
            <a:endParaRPr lang="en-US" altLang="zh-CN" kern="4000" spc="50" dirty="0" smtClean="0">
              <a:latin typeface="微软雅黑" charset="-122"/>
              <a:ea typeface="微软雅黑" charset="-122"/>
              <a:cs typeface="微软雅黑" charset="-122"/>
            </a:endParaRPr>
          </a:p>
        </p:txBody>
      </p:sp>
    </p:spTree>
    <p:extLst>
      <p:ext uri="{BB962C8B-B14F-4D97-AF65-F5344CB8AC3E}">
        <p14:creationId xmlns:p14="http://schemas.microsoft.com/office/powerpoint/2010/main" val="6283167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表格 19"/>
          <p:cNvGraphicFramePr>
            <a:graphicFrameLocks noGrp="1"/>
          </p:cNvGraphicFramePr>
          <p:nvPr>
            <p:extLst>
              <p:ext uri="{D42A27DB-BD31-4B8C-83A1-F6EECF244321}">
                <p14:modId xmlns:p14="http://schemas.microsoft.com/office/powerpoint/2010/main" val="1454759942"/>
              </p:ext>
            </p:extLst>
          </p:nvPr>
        </p:nvGraphicFramePr>
        <p:xfrm>
          <a:off x="341192" y="777925"/>
          <a:ext cx="11491416" cy="5296348"/>
        </p:xfrm>
        <a:graphic>
          <a:graphicData uri="http://schemas.openxmlformats.org/drawingml/2006/table">
            <a:tbl>
              <a:tblPr>
                <a:tableStyleId>{5C22544A-7EE6-4342-B048-85BDC9FD1C3A}</a:tableStyleId>
              </a:tblPr>
              <a:tblGrid>
                <a:gridCol w="590555"/>
                <a:gridCol w="1501241"/>
                <a:gridCol w="6143059"/>
                <a:gridCol w="1221211"/>
                <a:gridCol w="2035350"/>
              </a:tblGrid>
              <a:tr h="432000">
                <a:tc rowSpan="3">
                  <a:txBody>
                    <a:bodyPr/>
                    <a:lstStyle/>
                    <a:p>
                      <a:pPr algn="ctr" fontAlgn="ctr"/>
                      <a:r>
                        <a:rPr lang="zh-CN" altLang="en-US" sz="14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具</a:t>
                      </a:r>
                      <a:endParaRPr lang="en-US" altLang="zh-CN" sz="14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algn="ctr" fontAlgn="ctr"/>
                      <a:r>
                        <a:rPr lang="zh-CN" altLang="en-US" sz="14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体</a:t>
                      </a:r>
                      <a:endParaRPr lang="en-US" altLang="zh-CN" sz="14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algn="ctr" fontAlgn="ctr"/>
                      <a:r>
                        <a:rPr lang="zh-CN" altLang="en-US" sz="14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行</a:t>
                      </a:r>
                      <a:endParaRPr lang="en-US" altLang="zh-CN" sz="14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algn="ctr" fontAlgn="ctr"/>
                      <a:r>
                        <a:rPr lang="zh-CN" altLang="en-US" sz="14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为</a:t>
                      </a:r>
                      <a:endParaRPr lang="en-US" altLang="zh-CN" sz="1400" b="0" i="0" u="none" strike="noStrike" kern="1200" baseline="0" dirty="0">
                        <a:solidFill>
                          <a:srgbClr val="000000"/>
                        </a:solidFill>
                        <a:effectLst/>
                        <a:latin typeface="微软雅黑" panose="020B0503020204020204" pitchFamily="34" charset="-122"/>
                        <a:ea typeface="微软雅黑" panose="020B0503020204020204" pitchFamily="34" charset="-122"/>
                        <a:cs typeface="+mn-cs"/>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a:r>
                        <a:rPr lang="zh-CN" altLang="en-US" sz="1400" b="1" dirty="0" smtClean="0">
                          <a:latin typeface="微软雅黑" panose="020B0503020204020204" pitchFamily="34" charset="-122"/>
                          <a:ea typeface="微软雅黑" panose="020B0503020204020204" pitchFamily="34" charset="-122"/>
                        </a:rPr>
                        <a:t>事项名称</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gridSpan="3">
                  <a:txBody>
                    <a:bodyPr/>
                    <a:lstStyle/>
                    <a:p>
                      <a:pPr algn="ctr"/>
                      <a:r>
                        <a:rPr lang="en-US" altLang="zh-CN" sz="1400" b="1" dirty="0" err="1" smtClean="0">
                          <a:latin typeface="微软雅黑" panose="020B0503020204020204" pitchFamily="34" charset="-122"/>
                          <a:ea typeface="微软雅黑" panose="020B0503020204020204" pitchFamily="34" charset="-122"/>
                        </a:rPr>
                        <a:t>dds</a:t>
                      </a:r>
                      <a:r>
                        <a:rPr lang="zh-CN" altLang="en-US" sz="1400" b="1" dirty="0" smtClean="0">
                          <a:latin typeface="微软雅黑" panose="020B0503020204020204" pitchFamily="34" charset="-122"/>
                          <a:ea typeface="微软雅黑" panose="020B0503020204020204" pitchFamily="34" charset="-122"/>
                        </a:rPr>
                        <a:t>任务服务开发</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hMerge="1">
                  <a:txBody>
                    <a:bodyPr/>
                    <a:lstStyle/>
                    <a:p>
                      <a:endParaRPr lang="zh-CN" altLang="en-US"/>
                    </a:p>
                  </a:txBody>
                  <a:tcPr/>
                </a:tc>
                <a:tc hMerge="1">
                  <a:txBody>
                    <a:bodyPr/>
                    <a:lstStyle/>
                    <a:p>
                      <a:endParaRPr lang="zh-CN" altLang="en-US"/>
                    </a:p>
                  </a:txBody>
                  <a:tcPr/>
                </a:tc>
              </a:tr>
              <a:tr h="432000">
                <a:tc vMerge="1">
                  <a:txBody>
                    <a:bodyPr/>
                    <a:lstStyle/>
                    <a:p>
                      <a:endParaRPr lang="zh-CN" altLang="en-US"/>
                    </a:p>
                  </a:txBody>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起止时间</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en-US" altLang="zh-CN" sz="1400" b="1" i="0" u="none" strike="noStrike" dirty="0" smtClean="0">
                          <a:solidFill>
                            <a:srgbClr val="000000"/>
                          </a:solidFill>
                          <a:effectLst/>
                          <a:latin typeface="微软雅黑" panose="020B0503020204020204" pitchFamily="34" charset="-122"/>
                          <a:ea typeface="微软雅黑" panose="020B0503020204020204" pitchFamily="34" charset="-122"/>
                        </a:rPr>
                        <a:t>2017.12.01-</a:t>
                      </a:r>
                      <a:r>
                        <a:rPr lang="zh-CN" altLang="en-US" sz="1400" b="1" i="0" u="none" strike="noStrike" dirty="0" smtClean="0">
                          <a:solidFill>
                            <a:srgbClr val="000000"/>
                          </a:solidFill>
                          <a:effectLst/>
                          <a:latin typeface="微软雅黑" panose="020B0503020204020204" pitchFamily="34" charset="-122"/>
                          <a:ea typeface="微软雅黑" panose="020B0503020204020204" pitchFamily="34" charset="-122"/>
                        </a:rPr>
                        <a:t>至今</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证明人</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i="0" u="none" strike="noStrike" dirty="0" smtClean="0">
                          <a:solidFill>
                            <a:srgbClr val="000000"/>
                          </a:solidFill>
                          <a:effectLst/>
                          <a:latin typeface="微软雅黑" panose="020B0503020204020204" pitchFamily="34" charset="-122"/>
                          <a:ea typeface="微软雅黑" panose="020B0503020204020204" pitchFamily="34" charset="-122"/>
                        </a:rPr>
                        <a:t>毛辉</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r>
              <a:tr h="4432348">
                <a:tc vMerge="1">
                  <a:txBody>
                    <a:bodyPr/>
                    <a:lstStyle/>
                    <a:p>
                      <a:endParaRPr lang="zh-CN" altLang="en-US"/>
                    </a:p>
                  </a:txBody>
                  <a:tcPr/>
                </a:tc>
                <a:tc gridSpan="4">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4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dds</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任务服务模块是</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dds</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系统流转的枢纽，通过将包承载到任务上，通过任务统一管理</a:t>
                      </a:r>
                      <a:r>
                        <a:rPr lang="zh-CN" altLang="en-US" sz="1300" b="0" i="0" u="none" strike="noStrike" kern="1200" baseline="0" smtClean="0">
                          <a:solidFill>
                            <a:srgbClr val="000000"/>
                          </a:solidFill>
                          <a:effectLst/>
                          <a:latin typeface="微软雅黑" panose="020B0503020204020204" pitchFamily="34" charset="-122"/>
                          <a:ea typeface="微软雅黑" panose="020B0503020204020204" pitchFamily="34" charset="-122"/>
                          <a:cs typeface="+mn-cs"/>
                        </a:rPr>
                        <a:t>包的生命周期</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（主要是取件、妥投）</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负责的主要相关需求如下：</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1. </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骑士</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app</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改版后，需要实时更新任务下的包件信息，需要任务服务重构任务</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状态</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更新后推</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送给骑士</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平台的接口：包括状态</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更新、收派员更新、包信息更新</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2. TPP</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平台要开始引入</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dds</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系统，任务服务配合将</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disconf</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http</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请求改为热加载</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方式，实时测试相关的</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mock</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是否正确</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3. </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任务服务调用包服务相关的接口改为调用任务容器服务接口，任务服务的一些接口改造：</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提供给前端查询接口的</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改造（扫描交接码、任务码等），</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调用包服务接口全部改成调用任务容器服务</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、以及推</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送给骑士平台的包数据结构改造</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4</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将网点</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集散点的仓管与骑士隔离，提升取件效率，引入</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newhub</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无人仓模式，进行相关的开发</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修改状态机，保证可以处理</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newhub</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模式下的取件和取件异常操作</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要同时支持前端扫描交接码取件和骑士端扫描笼</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架取</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件两个入口操作</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提供</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给任务容器生成</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newhub</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出仓派件交接任务接口并推送给</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sgs</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5</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为了保证无班次的单元区域的包也能被取走，进行了出</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仓</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优化需求的开发：</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无班次场景下的包，提供给任务容器生成普通出仓派件交接</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任务并</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推送给</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sgs</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、出仓优化根据单元区域查询包信息接口、出仓优化根据任务码查询最新包信息接口</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6</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任务状态更新上传</a:t>
                      </a:r>
                      <a:r>
                        <a:rPr lang="en-US" altLang="zh-CN" sz="1300" b="0" i="0" u="none" strike="noStrike" kern="1200" baseline="0" dirty="0" err="1" smtClean="0">
                          <a:solidFill>
                            <a:srgbClr val="000000"/>
                          </a:solidFill>
                          <a:effectLst/>
                          <a:latin typeface="微软雅黑" panose="020B0503020204020204" pitchFamily="34" charset="-122"/>
                          <a:ea typeface="微软雅黑" panose="020B0503020204020204" pitchFamily="34" charset="-122"/>
                          <a:cs typeface="+mn-cs"/>
                        </a:rPr>
                        <a:t>omcs</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7</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提供给网点助手</a:t>
                      </a:r>
                      <a:r>
                        <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丰驰绑定取消锁与交接码的关系</a:t>
                      </a: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接口</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能够完成需求的开发，并不断提升自己分析问题的能力</a:t>
                      </a:r>
                      <a:endParaRPr lang="en-US" altLang="zh-CN"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实际开发中遇到的一个问题：生产环境某个接口突然调用基础服务频繁，导致基础服务压力突增；检查代码发现是有做缓存的，通过分析得出结果和解决方案</a:t>
                      </a:r>
                      <a:endParaRPr lang="zh-CN" altLang="en-US" sz="1300" b="0" i="0" u="none" strike="noStrike" kern="1200" baseline="0" dirty="0">
                        <a:solidFill>
                          <a:srgbClr val="000000"/>
                        </a:solidFill>
                        <a:effectLst/>
                        <a:latin typeface="微软雅黑" panose="020B0503020204020204" pitchFamily="34" charset="-122"/>
                        <a:ea typeface="微软雅黑" panose="020B0503020204020204" pitchFamily="34" charset="-122"/>
                        <a:cs typeface="+mn-cs"/>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r>
            </a:tbl>
          </a:graphicData>
        </a:graphic>
      </p:graphicFrame>
      <p:sp>
        <p:nvSpPr>
          <p:cNvPr id="21" name="矩形 20"/>
          <p:cNvSpPr>
            <a:spLocks noChangeArrowheads="1"/>
          </p:cNvSpPr>
          <p:nvPr/>
        </p:nvSpPr>
        <p:spPr bwMode="auto">
          <a:xfrm>
            <a:off x="341191" y="202461"/>
            <a:ext cx="114914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ajor"/>
        </p:style>
        <p:txBody>
          <a:bodyPr wrap="square">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defRPr/>
            </a:pPr>
            <a:r>
              <a:rPr lang="zh-CN" altLang="en-US" sz="2400" b="1" kern="4000" spc="50" dirty="0" smtClean="0">
                <a:solidFill>
                  <a:srgbClr val="0373FF"/>
                </a:solidFill>
                <a:latin typeface="微软雅黑" charset="-122"/>
                <a:ea typeface="微软雅黑" charset="-122"/>
                <a:cs typeface="微软雅黑" charset="-122"/>
              </a:rPr>
              <a:t>带</a:t>
            </a:r>
            <a:r>
              <a:rPr lang="zh-CN" altLang="en-US" sz="2400" b="1" kern="4000" spc="50" dirty="0">
                <a:solidFill>
                  <a:srgbClr val="0373FF"/>
                </a:solidFill>
                <a:latin typeface="微软雅黑" charset="-122"/>
                <a:ea typeface="微软雅黑" charset="-122"/>
                <a:cs typeface="微软雅黑" charset="-122"/>
              </a:rPr>
              <a:t>项目</a:t>
            </a:r>
            <a:r>
              <a:rPr lang="zh-CN" altLang="en-US" sz="2400" b="1" kern="4000" spc="50" dirty="0" smtClean="0">
                <a:solidFill>
                  <a:srgbClr val="0373FF"/>
                </a:solidFill>
                <a:latin typeface="微软雅黑" charset="-122"/>
                <a:ea typeface="微软雅黑" charset="-122"/>
                <a:cs typeface="微软雅黑" charset="-122"/>
              </a:rPr>
              <a:t>：</a:t>
            </a:r>
            <a:r>
              <a:rPr lang="zh-CN" altLang="en-US" kern="4000" spc="50" dirty="0" smtClean="0">
                <a:latin typeface="微软雅黑" charset="-122"/>
                <a:ea typeface="微软雅黑" charset="-122"/>
                <a:cs typeface="微软雅黑" charset="-122"/>
              </a:rPr>
              <a:t>主导</a:t>
            </a:r>
            <a:r>
              <a:rPr lang="zh-CN" altLang="en-US" kern="4000" spc="50" dirty="0">
                <a:latin typeface="微软雅黑" charset="-122"/>
                <a:ea typeface="微软雅黑" charset="-122"/>
                <a:cs typeface="微软雅黑" charset="-122"/>
              </a:rPr>
              <a:t>过或参与项目性工作，并受到正面的评价</a:t>
            </a:r>
            <a:endParaRPr lang="en-US" altLang="zh-CN" kern="4000" spc="50" dirty="0" smtClean="0">
              <a:latin typeface="微软雅黑" charset="-122"/>
              <a:ea typeface="微软雅黑" charset="-122"/>
              <a:cs typeface="微软雅黑" charset="-122"/>
            </a:endParaRPr>
          </a:p>
        </p:txBody>
      </p:sp>
    </p:spTree>
    <p:extLst>
      <p:ext uri="{BB962C8B-B14F-4D97-AF65-F5344CB8AC3E}">
        <p14:creationId xmlns:p14="http://schemas.microsoft.com/office/powerpoint/2010/main" val="21357879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表格 19"/>
          <p:cNvGraphicFramePr>
            <a:graphicFrameLocks noGrp="1"/>
          </p:cNvGraphicFramePr>
          <p:nvPr>
            <p:extLst>
              <p:ext uri="{D42A27DB-BD31-4B8C-83A1-F6EECF244321}">
                <p14:modId xmlns:p14="http://schemas.microsoft.com/office/powerpoint/2010/main" val="1624049200"/>
              </p:ext>
            </p:extLst>
          </p:nvPr>
        </p:nvGraphicFramePr>
        <p:xfrm>
          <a:off x="341192" y="777925"/>
          <a:ext cx="11491416" cy="5296348"/>
        </p:xfrm>
        <a:graphic>
          <a:graphicData uri="http://schemas.openxmlformats.org/drawingml/2006/table">
            <a:tbl>
              <a:tblPr>
                <a:tableStyleId>{5C22544A-7EE6-4342-B048-85BDC9FD1C3A}</a:tableStyleId>
              </a:tblPr>
              <a:tblGrid>
                <a:gridCol w="590555"/>
                <a:gridCol w="1501241"/>
                <a:gridCol w="6143059"/>
                <a:gridCol w="1221211"/>
                <a:gridCol w="2035350"/>
              </a:tblGrid>
              <a:tr h="432000">
                <a:tc rowSpan="3">
                  <a:txBody>
                    <a:bodyPr/>
                    <a:lstStyle/>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具</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体</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行</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为</a:t>
                      </a:r>
                      <a:endParaRPr lang="en-US" altLang="zh-CN"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a:r>
                        <a:rPr lang="zh-CN" altLang="en-US" sz="1400" b="1" dirty="0" smtClean="0">
                          <a:latin typeface="微软雅黑" panose="020B0503020204020204" pitchFamily="34" charset="-122"/>
                          <a:ea typeface="微软雅黑" panose="020B0503020204020204" pitchFamily="34" charset="-122"/>
                        </a:rPr>
                        <a:t>事项名称</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gridSpan="3">
                  <a:txBody>
                    <a:bodyPr/>
                    <a:lstStyle/>
                    <a:p>
                      <a:pPr algn="ctr"/>
                      <a:r>
                        <a:rPr lang="en-US" altLang="zh-CN" sz="1400" b="1" dirty="0" err="1" smtClean="0">
                          <a:latin typeface="微软雅黑" panose="020B0503020204020204" pitchFamily="34" charset="-122"/>
                          <a:ea typeface="微软雅黑" panose="020B0503020204020204" pitchFamily="34" charset="-122"/>
                        </a:rPr>
                        <a:t>drds</a:t>
                      </a:r>
                      <a:r>
                        <a:rPr lang="zh-CN" altLang="en-US" sz="1400" b="1" dirty="0" smtClean="0">
                          <a:latin typeface="微软雅黑" panose="020B0503020204020204" pitchFamily="34" charset="-122"/>
                          <a:ea typeface="微软雅黑" panose="020B0503020204020204" pitchFamily="34" charset="-122"/>
                        </a:rPr>
                        <a:t>路由分发模块开发</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hMerge="1">
                  <a:txBody>
                    <a:bodyPr/>
                    <a:lstStyle/>
                    <a:p>
                      <a:endParaRPr lang="zh-CN" altLang="en-US"/>
                    </a:p>
                  </a:txBody>
                  <a:tcPr/>
                </a:tc>
                <a:tc hMerge="1">
                  <a:txBody>
                    <a:bodyPr/>
                    <a:lstStyle/>
                    <a:p>
                      <a:endParaRPr lang="zh-CN" altLang="en-US"/>
                    </a:p>
                  </a:txBody>
                  <a:tcPr/>
                </a:tc>
              </a:tr>
              <a:tr h="432000">
                <a:tc vMerge="1">
                  <a:txBody>
                    <a:bodyPr/>
                    <a:lstStyle/>
                    <a:p>
                      <a:endParaRPr lang="zh-CN" altLang="en-US"/>
                    </a:p>
                  </a:txBody>
                  <a:tcPr/>
                </a:tc>
                <a:tc>
                  <a:txBody>
                    <a:bodyPr/>
                    <a:lstStyle/>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起止</a:t>
                      </a:r>
                      <a:r>
                        <a:rPr lang="zh-CN" altLang="en-US" sz="1400" b="1" u="none" strike="noStrike" dirty="0">
                          <a:effectLst/>
                          <a:latin typeface="微软雅黑" panose="020B0503020204020204" pitchFamily="34" charset="-122"/>
                          <a:ea typeface="微软雅黑" panose="020B0503020204020204" pitchFamily="34" charset="-122"/>
                        </a:rPr>
                        <a:t>时间</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en-US" altLang="zh-CN" sz="1400" b="1" i="0" u="none" strike="noStrike" dirty="0" smtClean="0">
                          <a:solidFill>
                            <a:srgbClr val="000000"/>
                          </a:solidFill>
                          <a:effectLst/>
                          <a:latin typeface="微软雅黑" panose="020B0503020204020204" pitchFamily="34" charset="-122"/>
                          <a:ea typeface="微软雅黑" panose="020B0503020204020204" pitchFamily="34" charset="-122"/>
                        </a:rPr>
                        <a:t>2018.6.1-2018.6.20</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证明人</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i="0" u="none" strike="noStrike" dirty="0" smtClean="0">
                          <a:solidFill>
                            <a:srgbClr val="000000"/>
                          </a:solidFill>
                          <a:effectLst/>
                          <a:latin typeface="微软雅黑" panose="020B0503020204020204" pitchFamily="34" charset="-122"/>
                          <a:ea typeface="微软雅黑" panose="020B0503020204020204" pitchFamily="34" charset="-122"/>
                        </a:rPr>
                        <a:t>毛辉</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r>
              <a:tr h="4432348">
                <a:tc vMerge="1">
                  <a:txBody>
                    <a:bodyPr/>
                    <a:lstStyle/>
                    <a:p>
                      <a:endParaRPr lang="zh-CN" altLang="en-US"/>
                    </a:p>
                  </a:txBody>
                  <a:tcPr/>
                </a:tc>
                <a:tc gridSpan="4">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400" u="none" strike="noStrike" dirty="0">
                          <a:effectLst/>
                          <a:latin typeface="微软雅黑" panose="020B0503020204020204" pitchFamily="34" charset="-122"/>
                          <a:ea typeface="微软雅黑" panose="020B0503020204020204" pitchFamily="34" charset="-122"/>
                        </a:rPr>
                        <a:t>    </a:t>
                      </a:r>
                      <a:endParaRPr lang="en-US" altLang="zh-CN" sz="1400" u="none" strike="noStrike" dirty="0" smtClean="0">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dirty="0" smtClean="0">
                          <a:effectLst/>
                          <a:latin typeface="微软雅黑" panose="020B0503020204020204" pitchFamily="34" charset="-122"/>
                          <a:ea typeface="微软雅黑" panose="020B0503020204020204" pitchFamily="34" charset="-122"/>
                        </a:rPr>
                        <a:t>    </a:t>
                      </a:r>
                      <a:r>
                        <a:rPr lang="en-US" altLang="zh-CN" sz="1300" u="none" strike="noStrike" dirty="0" err="1" smtClean="0">
                          <a:effectLst/>
                          <a:latin typeface="微软雅黑" panose="020B0503020204020204" pitchFamily="34" charset="-122"/>
                          <a:ea typeface="微软雅黑" panose="020B0503020204020204" pitchFamily="34" charset="-122"/>
                        </a:rPr>
                        <a:t>drds</a:t>
                      </a:r>
                      <a:r>
                        <a:rPr lang="zh-CN" altLang="en-US" sz="1300" u="none" strike="noStrike" dirty="0" smtClean="0">
                          <a:effectLst/>
                          <a:latin typeface="微软雅黑" panose="020B0503020204020204" pitchFamily="34" charset="-122"/>
                          <a:ea typeface="微软雅黑" panose="020B0503020204020204" pitchFamily="34" charset="-122"/>
                        </a:rPr>
                        <a:t>路由分发模块</a:t>
                      </a:r>
                      <a:r>
                        <a:rPr lang="en-US" altLang="zh-CN" sz="1300" u="none" strike="noStrike" dirty="0" smtClean="0">
                          <a:effectLst/>
                          <a:latin typeface="微软雅黑" panose="020B0503020204020204" pitchFamily="34" charset="-122"/>
                          <a:ea typeface="微软雅黑" panose="020B0503020204020204" pitchFamily="34" charset="-122"/>
                        </a:rPr>
                        <a:t>: </a:t>
                      </a:r>
                      <a:r>
                        <a:rPr lang="zh-CN" altLang="en-US" sz="1300" u="none" strike="noStrike" dirty="0" smtClean="0">
                          <a:effectLst/>
                          <a:latin typeface="微软雅黑" panose="020B0503020204020204" pitchFamily="34" charset="-122"/>
                          <a:ea typeface="微软雅黑" panose="020B0503020204020204" pitchFamily="34" charset="-122"/>
                        </a:rPr>
                        <a:t>接收外部系统的</a:t>
                      </a:r>
                      <a:r>
                        <a:rPr lang="en-US" altLang="zh-CN" sz="1300" u="none" strike="noStrike" dirty="0" err="1" smtClean="0">
                          <a:effectLst/>
                          <a:latin typeface="微软雅黑" panose="020B0503020204020204" pitchFamily="34" charset="-122"/>
                          <a:ea typeface="微软雅黑" panose="020B0503020204020204" pitchFamily="34" charset="-122"/>
                        </a:rPr>
                        <a:t>kafka</a:t>
                      </a:r>
                      <a:r>
                        <a:rPr lang="zh-CN" altLang="en-US" sz="1300" u="none" strike="noStrike" dirty="0" smtClean="0">
                          <a:effectLst/>
                          <a:latin typeface="微软雅黑" panose="020B0503020204020204" pitchFamily="34" charset="-122"/>
                          <a:ea typeface="微软雅黑" panose="020B0503020204020204" pitchFamily="34" charset="-122"/>
                        </a:rPr>
                        <a:t>消息，根据数据库中配好的路由规则，将消息路由到不同的环境中去</a:t>
                      </a:r>
                      <a:endParaRPr lang="en-US" altLang="zh-CN" sz="1300" u="none" strike="noStrike" dirty="0" smtClean="0">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u="none" strike="noStrike" dirty="0" smtClean="0">
                          <a:effectLst/>
                          <a:latin typeface="微软雅黑" panose="020B0503020204020204" pitchFamily="34" charset="-122"/>
                          <a:ea typeface="微软雅黑" panose="020B0503020204020204" pitchFamily="34" charset="-122"/>
                        </a:rPr>
                        <a:t>    负责</a:t>
                      </a:r>
                      <a:r>
                        <a:rPr lang="zh-CN" altLang="en-US" sz="1300" u="none" strike="noStrike" dirty="0" smtClean="0">
                          <a:effectLst/>
                          <a:latin typeface="微软雅黑" panose="020B0503020204020204" pitchFamily="34" charset="-122"/>
                          <a:ea typeface="微软雅黑" panose="020B0503020204020204" pitchFamily="34" charset="-122"/>
                        </a:rPr>
                        <a:t>的主要工作：</a:t>
                      </a:r>
                      <a:endParaRPr lang="en-US" altLang="zh-CN" sz="1300" u="none" strike="noStrike" dirty="0" smtClean="0">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a:t>
                      </a:r>
                      <a:r>
                        <a:rPr lang="en-US" altLang="zh-CN" sz="1300" u="none" strike="noStrike" kern="1200" baseline="0" dirty="0" smtClean="0">
                          <a:solidFill>
                            <a:schemeClr val="dk1"/>
                          </a:solidFill>
                          <a:effectLst/>
                          <a:latin typeface="微软雅黑" panose="020B0503020204020204" pitchFamily="34" charset="-122"/>
                          <a:ea typeface="微软雅黑" panose="020B0503020204020204" pitchFamily="34" charset="-122"/>
                          <a:cs typeface="+mn-cs"/>
                        </a:rPr>
                        <a:t> </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项目初期，后端</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工程搭建，配合测试完成工程</a:t>
                      </a:r>
                      <a:r>
                        <a:rPr lang="en-US" altLang="zh-CN" sz="1300" u="none" strike="noStrike" kern="1200" dirty="0" err="1" smtClean="0">
                          <a:solidFill>
                            <a:schemeClr val="dk1"/>
                          </a:solidFill>
                          <a:effectLst/>
                          <a:latin typeface="微软雅黑" panose="020B0503020204020204" pitchFamily="34" charset="-122"/>
                          <a:ea typeface="微软雅黑" panose="020B0503020204020204" pitchFamily="34" charset="-122"/>
                          <a:cs typeface="+mn-cs"/>
                        </a:rPr>
                        <a:t>jenkins</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的构建</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baseline="0" dirty="0" smtClean="0">
                          <a:solidFill>
                            <a:schemeClr val="dk1"/>
                          </a:solidFill>
                          <a:effectLst/>
                          <a:latin typeface="微软雅黑" panose="020B0503020204020204" pitchFamily="34" charset="-122"/>
                          <a:ea typeface="微软雅黑" panose="020B0503020204020204" pitchFamily="34" charset="-122"/>
                          <a:cs typeface="+mn-cs"/>
                        </a:rPr>
                        <a:t>    - </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编写</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保存</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修改路由配置信息接口，提供给</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web</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端调用</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baseline="0" dirty="0" smtClean="0">
                          <a:solidFill>
                            <a:schemeClr val="dk1"/>
                          </a:solidFill>
                          <a:effectLst/>
                          <a:latin typeface="微软雅黑" panose="020B0503020204020204" pitchFamily="34" charset="-122"/>
                          <a:ea typeface="微软雅黑" panose="020B0503020204020204" pitchFamily="34" charset="-122"/>
                          <a:cs typeface="+mn-cs"/>
                        </a:rPr>
                        <a:t>    - </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测试</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：新增路由规则、修改路由规则能否实时生效，各种</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场景测试</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用到的一些技术：</a:t>
                      </a:r>
                      <a:r>
                        <a:rPr lang="en-US" altLang="zh-CN" sz="1300" u="none" strike="noStrike" kern="1200" dirty="0" err="1" smtClean="0">
                          <a:solidFill>
                            <a:schemeClr val="dk1"/>
                          </a:solidFill>
                          <a:effectLst/>
                          <a:latin typeface="微软雅黑" panose="020B0503020204020204" pitchFamily="34" charset="-122"/>
                          <a:ea typeface="微软雅黑" panose="020B0503020204020204" pitchFamily="34" charset="-122"/>
                          <a:cs typeface="+mn-cs"/>
                        </a:rPr>
                        <a:t>redis</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订阅发布模式的实际使用，</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snowflake-id</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生成器的使用</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遇到的问题及解决方法：采用</a:t>
                      </a:r>
                      <a:r>
                        <a:rPr lang="en-US" altLang="zh-CN" sz="1300" u="none" strike="noStrike" kern="1200" dirty="0" err="1" smtClean="0">
                          <a:solidFill>
                            <a:schemeClr val="dk1"/>
                          </a:solidFill>
                          <a:effectLst/>
                          <a:latin typeface="微软雅黑" panose="020B0503020204020204" pitchFamily="34" charset="-122"/>
                          <a:ea typeface="微软雅黑" panose="020B0503020204020204" pitchFamily="34" charset="-122"/>
                          <a:cs typeface="+mn-cs"/>
                        </a:rPr>
                        <a:t>redis</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订阅发布模式时，当某个路由规则修改时会发布更新通知每台机器更新内存中的路由规则，实际测试中发现内存中不一定是最新的路由规则。分析可以发现内存订阅到消息之后从数据库中拿到的不是最新的数据，然后查看代码发现更新路由规则和发布更新在一个事务里面，存在订阅消费到消息的时候，事务还未提交的场景，这样就会产生上述问题。</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解决方法：将发布放在事务之外即可，平时开发中也要注意是否存在事务未提交，但是却想去数据库中读取最新数据的场景</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r>
            </a:tbl>
          </a:graphicData>
        </a:graphic>
      </p:graphicFrame>
      <p:sp>
        <p:nvSpPr>
          <p:cNvPr id="21" name="矩形 20"/>
          <p:cNvSpPr>
            <a:spLocks noChangeArrowheads="1"/>
          </p:cNvSpPr>
          <p:nvPr/>
        </p:nvSpPr>
        <p:spPr bwMode="auto">
          <a:xfrm>
            <a:off x="341191" y="202461"/>
            <a:ext cx="114914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ajor"/>
        </p:style>
        <p:txBody>
          <a:bodyPr wrap="square">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defRPr/>
            </a:pPr>
            <a:r>
              <a:rPr lang="zh-CN" altLang="en-US" sz="2400" b="1" kern="4000" spc="50" dirty="0" smtClean="0">
                <a:solidFill>
                  <a:srgbClr val="0373FF"/>
                </a:solidFill>
                <a:latin typeface="微软雅黑" charset="-122"/>
                <a:ea typeface="微软雅黑" charset="-122"/>
                <a:cs typeface="微软雅黑" charset="-122"/>
              </a:rPr>
              <a:t>带</a:t>
            </a:r>
            <a:r>
              <a:rPr lang="zh-CN" altLang="en-US" sz="2400" b="1" kern="4000" spc="50" dirty="0">
                <a:solidFill>
                  <a:srgbClr val="0373FF"/>
                </a:solidFill>
                <a:latin typeface="微软雅黑" charset="-122"/>
                <a:ea typeface="微软雅黑" charset="-122"/>
                <a:cs typeface="微软雅黑" charset="-122"/>
              </a:rPr>
              <a:t>项目</a:t>
            </a:r>
            <a:r>
              <a:rPr lang="zh-CN" altLang="en-US" sz="2400" b="1" kern="4000" spc="50" dirty="0" smtClean="0">
                <a:solidFill>
                  <a:srgbClr val="0373FF"/>
                </a:solidFill>
                <a:latin typeface="微软雅黑" charset="-122"/>
                <a:ea typeface="微软雅黑" charset="-122"/>
                <a:cs typeface="微软雅黑" charset="-122"/>
              </a:rPr>
              <a:t>：</a:t>
            </a:r>
            <a:r>
              <a:rPr lang="zh-CN" altLang="en-US" kern="4000" spc="50" dirty="0" smtClean="0">
                <a:latin typeface="微软雅黑" charset="-122"/>
                <a:ea typeface="微软雅黑" charset="-122"/>
                <a:cs typeface="微软雅黑" charset="-122"/>
              </a:rPr>
              <a:t>主导</a:t>
            </a:r>
            <a:r>
              <a:rPr lang="zh-CN" altLang="en-US" kern="4000" spc="50" dirty="0">
                <a:latin typeface="微软雅黑" charset="-122"/>
                <a:ea typeface="微软雅黑" charset="-122"/>
                <a:cs typeface="微软雅黑" charset="-122"/>
              </a:rPr>
              <a:t>过或参与项目性工作，并受到正面的评价</a:t>
            </a:r>
            <a:endParaRPr lang="en-US" altLang="zh-CN" kern="4000" spc="50" dirty="0" smtClean="0">
              <a:latin typeface="微软雅黑" charset="-122"/>
              <a:ea typeface="微软雅黑" charset="-122"/>
              <a:cs typeface="微软雅黑" charset="-122"/>
            </a:endParaRPr>
          </a:p>
        </p:txBody>
      </p:sp>
    </p:spTree>
    <p:extLst>
      <p:ext uri="{BB962C8B-B14F-4D97-AF65-F5344CB8AC3E}">
        <p14:creationId xmlns:p14="http://schemas.microsoft.com/office/powerpoint/2010/main" val="21357879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表格 19"/>
          <p:cNvGraphicFramePr>
            <a:graphicFrameLocks noGrp="1"/>
          </p:cNvGraphicFramePr>
          <p:nvPr>
            <p:extLst>
              <p:ext uri="{D42A27DB-BD31-4B8C-83A1-F6EECF244321}">
                <p14:modId xmlns:p14="http://schemas.microsoft.com/office/powerpoint/2010/main" val="116361204"/>
              </p:ext>
            </p:extLst>
          </p:nvPr>
        </p:nvGraphicFramePr>
        <p:xfrm>
          <a:off x="341192" y="777925"/>
          <a:ext cx="11491416" cy="5296348"/>
        </p:xfrm>
        <a:graphic>
          <a:graphicData uri="http://schemas.openxmlformats.org/drawingml/2006/table">
            <a:tbl>
              <a:tblPr>
                <a:tableStyleId>{5C22544A-7EE6-4342-B048-85BDC9FD1C3A}</a:tableStyleId>
              </a:tblPr>
              <a:tblGrid>
                <a:gridCol w="590555"/>
                <a:gridCol w="1501241"/>
                <a:gridCol w="6143059"/>
                <a:gridCol w="1221211"/>
                <a:gridCol w="2035350"/>
              </a:tblGrid>
              <a:tr h="432000">
                <a:tc rowSpan="3">
                  <a:txBody>
                    <a:bodyPr/>
                    <a:lstStyle/>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具</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体</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行</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为</a:t>
                      </a:r>
                      <a:endParaRPr lang="en-US" altLang="zh-CN"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a:r>
                        <a:rPr lang="zh-CN" altLang="en-US" sz="1400" b="1" dirty="0" smtClean="0">
                          <a:latin typeface="微软雅黑" panose="020B0503020204020204" pitchFamily="34" charset="-122"/>
                          <a:ea typeface="微软雅黑" panose="020B0503020204020204" pitchFamily="34" charset="-122"/>
                        </a:rPr>
                        <a:t>事项名称</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gridSpan="3">
                  <a:txBody>
                    <a:bodyPr/>
                    <a:lstStyle/>
                    <a:p>
                      <a:pPr algn="ctr"/>
                      <a:r>
                        <a:rPr lang="zh-CN" altLang="en-US" sz="1400" b="1" dirty="0" smtClean="0">
                          <a:latin typeface="微软雅黑" panose="020B0503020204020204" pitchFamily="34" charset="-122"/>
                          <a:ea typeface="微软雅黑" panose="020B0503020204020204" pitchFamily="34" charset="-122"/>
                        </a:rPr>
                        <a:t>微创新</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hMerge="1">
                  <a:txBody>
                    <a:bodyPr/>
                    <a:lstStyle/>
                    <a:p>
                      <a:endParaRPr lang="zh-CN" altLang="en-US"/>
                    </a:p>
                  </a:txBody>
                  <a:tcPr/>
                </a:tc>
                <a:tc hMerge="1">
                  <a:txBody>
                    <a:bodyPr/>
                    <a:lstStyle/>
                    <a:p>
                      <a:endParaRPr lang="zh-CN" altLang="en-US"/>
                    </a:p>
                  </a:txBody>
                  <a:tcPr/>
                </a:tc>
              </a:tr>
              <a:tr h="432000">
                <a:tc vMerge="1">
                  <a:txBody>
                    <a:bodyPr/>
                    <a:lstStyle/>
                    <a:p>
                      <a:endParaRPr lang="zh-CN" altLang="en-US"/>
                    </a:p>
                  </a:txBody>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起止时间</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en-US" altLang="zh-CN" sz="1400" b="1" i="0" u="none" strike="noStrike" dirty="0" smtClean="0">
                          <a:solidFill>
                            <a:srgbClr val="000000"/>
                          </a:solidFill>
                          <a:effectLst/>
                          <a:latin typeface="微软雅黑" panose="020B0503020204020204" pitchFamily="34" charset="-122"/>
                          <a:ea typeface="微软雅黑" panose="020B0503020204020204" pitchFamily="34" charset="-122"/>
                        </a:rPr>
                        <a:t>2017.07.01-</a:t>
                      </a:r>
                      <a:r>
                        <a:rPr lang="zh-CN" altLang="en-US" sz="1400" b="1" i="0" u="none" strike="noStrike" dirty="0" smtClean="0">
                          <a:solidFill>
                            <a:srgbClr val="000000"/>
                          </a:solidFill>
                          <a:effectLst/>
                          <a:latin typeface="微软雅黑" panose="020B0503020204020204" pitchFamily="34" charset="-122"/>
                          <a:ea typeface="微软雅黑" panose="020B0503020204020204" pitchFamily="34" charset="-122"/>
                        </a:rPr>
                        <a:t>至今</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证明人</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i="0" u="none" strike="noStrike" dirty="0" smtClean="0">
                          <a:solidFill>
                            <a:srgbClr val="000000"/>
                          </a:solidFill>
                          <a:effectLst/>
                          <a:latin typeface="微软雅黑" panose="020B0503020204020204" pitchFamily="34" charset="-122"/>
                          <a:ea typeface="微软雅黑" panose="020B0503020204020204" pitchFamily="34" charset="-122"/>
                        </a:rPr>
                        <a:t>毛辉</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r>
              <a:tr h="4432348">
                <a:tc vMerge="1">
                  <a:txBody>
                    <a:bodyPr/>
                    <a:lstStyle/>
                    <a:p>
                      <a:endParaRPr lang="zh-CN" altLang="en-US"/>
                    </a:p>
                  </a:txBody>
                  <a:tcPr/>
                </a:tc>
                <a:tc gridSpan="4">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1</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同城</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DDS </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消息智能路由</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分发：</a:t>
                      </a:r>
                      <a:r>
                        <a:rPr lang="en-US" altLang="zh-CN" sz="1300" u="none" strike="noStrike" kern="1200" dirty="0" err="1" smtClean="0">
                          <a:solidFill>
                            <a:schemeClr val="dk1"/>
                          </a:solidFill>
                          <a:effectLst/>
                          <a:latin typeface="微软雅黑" panose="020B0503020204020204" pitchFamily="34" charset="-122"/>
                          <a:ea typeface="微软雅黑" panose="020B0503020204020204" pitchFamily="34" charset="-122"/>
                          <a:cs typeface="+mn-cs"/>
                        </a:rPr>
                        <a:t>kafka</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消息根据规则路由分发到不同的环境的统一管理系统</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2.DDS</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全模块日志实时查询解决</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方案：采用</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agent</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日志采集，配合大数据平台和中控平台，完成日志的实时采用</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3</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移动应用管理</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平台</a:t>
                      </a:r>
                      <a:endParaRPr lang="zh-CN" altLang="en-US" sz="1300" u="none" strike="noStrike" kern="1200" dirty="0">
                        <a:solidFill>
                          <a:schemeClr val="dk1"/>
                        </a:solidFill>
                        <a:effectLst/>
                        <a:latin typeface="微软雅黑" panose="020B0503020204020204" pitchFamily="34" charset="-122"/>
                        <a:ea typeface="微软雅黑" panose="020B0503020204020204" pitchFamily="34" charset="-122"/>
                        <a:cs typeface="+mn-cs"/>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r>
            </a:tbl>
          </a:graphicData>
        </a:graphic>
      </p:graphicFrame>
      <p:sp>
        <p:nvSpPr>
          <p:cNvPr id="21" name="矩形 20"/>
          <p:cNvSpPr>
            <a:spLocks noChangeArrowheads="1"/>
          </p:cNvSpPr>
          <p:nvPr/>
        </p:nvSpPr>
        <p:spPr bwMode="auto">
          <a:xfrm>
            <a:off x="341191" y="202461"/>
            <a:ext cx="114914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ajor"/>
        </p:style>
        <p:txBody>
          <a:bodyPr wrap="square">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defRPr/>
            </a:pPr>
            <a:r>
              <a:rPr lang="zh-CN" altLang="en-US" sz="2400" b="1" kern="4000" spc="50" dirty="0" smtClean="0">
                <a:solidFill>
                  <a:srgbClr val="0373FF"/>
                </a:solidFill>
                <a:latin typeface="微软雅黑" charset="-122"/>
                <a:ea typeface="微软雅黑" charset="-122"/>
                <a:cs typeface="微软雅黑" charset="-122"/>
              </a:rPr>
              <a:t>有</a:t>
            </a:r>
            <a:r>
              <a:rPr lang="zh-CN" altLang="en-US" sz="2400" b="1" kern="4000" spc="50" dirty="0">
                <a:solidFill>
                  <a:srgbClr val="0373FF"/>
                </a:solidFill>
                <a:latin typeface="微软雅黑" charset="-122"/>
                <a:ea typeface="微软雅黑" charset="-122"/>
                <a:cs typeface="微软雅黑" charset="-122"/>
              </a:rPr>
              <a:t>创新：</a:t>
            </a:r>
            <a:r>
              <a:rPr lang="zh-CN" altLang="en-US" kern="4000" spc="50" dirty="0">
                <a:latin typeface="微软雅黑" charset="-122"/>
                <a:ea typeface="微软雅黑" charset="-122"/>
                <a:cs typeface="微软雅黑" charset="-122"/>
              </a:rPr>
              <a:t>突破固有思维和工作方式进行创新，并取得工作成果</a:t>
            </a:r>
            <a:endParaRPr lang="en-US" altLang="zh-CN" sz="2400" kern="4000" spc="50" dirty="0" smtClean="0">
              <a:latin typeface="微软雅黑" charset="-122"/>
              <a:ea typeface="微软雅黑" charset="-122"/>
              <a:cs typeface="微软雅黑" charset="-122"/>
            </a:endParaRPr>
          </a:p>
        </p:txBody>
      </p:sp>
    </p:spTree>
    <p:extLst>
      <p:ext uri="{BB962C8B-B14F-4D97-AF65-F5344CB8AC3E}">
        <p14:creationId xmlns:p14="http://schemas.microsoft.com/office/powerpoint/2010/main" val="42443733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表格 19"/>
          <p:cNvGraphicFramePr>
            <a:graphicFrameLocks noGrp="1"/>
          </p:cNvGraphicFramePr>
          <p:nvPr>
            <p:extLst>
              <p:ext uri="{D42A27DB-BD31-4B8C-83A1-F6EECF244321}">
                <p14:modId xmlns:p14="http://schemas.microsoft.com/office/powerpoint/2010/main" val="2881872348"/>
              </p:ext>
            </p:extLst>
          </p:nvPr>
        </p:nvGraphicFramePr>
        <p:xfrm>
          <a:off x="341192" y="777925"/>
          <a:ext cx="11491416" cy="5296348"/>
        </p:xfrm>
        <a:graphic>
          <a:graphicData uri="http://schemas.openxmlformats.org/drawingml/2006/table">
            <a:tbl>
              <a:tblPr>
                <a:tableStyleId>{5C22544A-7EE6-4342-B048-85BDC9FD1C3A}</a:tableStyleId>
              </a:tblPr>
              <a:tblGrid>
                <a:gridCol w="590555"/>
                <a:gridCol w="1501241"/>
                <a:gridCol w="6143059"/>
                <a:gridCol w="1221211"/>
                <a:gridCol w="2035350"/>
              </a:tblGrid>
              <a:tr h="432000">
                <a:tc rowSpan="3">
                  <a:txBody>
                    <a:bodyPr/>
                    <a:lstStyle/>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具</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体</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行</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为</a:t>
                      </a:r>
                      <a:endParaRPr lang="en-US" altLang="zh-CN"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a:r>
                        <a:rPr lang="zh-CN" altLang="en-US" sz="1400" b="1" dirty="0" smtClean="0">
                          <a:latin typeface="微软雅黑" panose="020B0503020204020204" pitchFamily="34" charset="-122"/>
                          <a:ea typeface="微软雅黑" panose="020B0503020204020204" pitchFamily="34" charset="-122"/>
                        </a:rPr>
                        <a:t>事项名称</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gridSpan="3">
                  <a:txBody>
                    <a:bodyPr/>
                    <a:lstStyle/>
                    <a:p>
                      <a:pPr algn="ctr"/>
                      <a:r>
                        <a:rPr lang="zh-CN" altLang="en-US" sz="1400" b="1" dirty="0" smtClean="0">
                          <a:latin typeface="微软雅黑" panose="020B0503020204020204" pitchFamily="34" charset="-122"/>
                          <a:ea typeface="微软雅黑" panose="020B0503020204020204" pitchFamily="34" charset="-122"/>
                        </a:rPr>
                        <a:t>软著编写</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hMerge="1">
                  <a:txBody>
                    <a:bodyPr/>
                    <a:lstStyle/>
                    <a:p>
                      <a:endParaRPr lang="zh-CN" altLang="en-US"/>
                    </a:p>
                  </a:txBody>
                  <a:tcPr/>
                </a:tc>
                <a:tc hMerge="1">
                  <a:txBody>
                    <a:bodyPr/>
                    <a:lstStyle/>
                    <a:p>
                      <a:endParaRPr lang="zh-CN" altLang="en-US"/>
                    </a:p>
                  </a:txBody>
                  <a:tcPr/>
                </a:tc>
              </a:tr>
              <a:tr h="432000">
                <a:tc vMerge="1">
                  <a:txBody>
                    <a:bodyPr/>
                    <a:lstStyle/>
                    <a:p>
                      <a:endParaRPr lang="zh-CN" altLang="en-US"/>
                    </a:p>
                  </a:txBody>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起止时间</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en-US" altLang="zh-CN" sz="1400" b="1" i="0" u="none" strike="noStrike" dirty="0" smtClean="0">
                          <a:solidFill>
                            <a:srgbClr val="000000"/>
                          </a:solidFill>
                          <a:effectLst/>
                          <a:latin typeface="微软雅黑" panose="020B0503020204020204" pitchFamily="34" charset="-122"/>
                          <a:ea typeface="微软雅黑" panose="020B0503020204020204" pitchFamily="34" charset="-122"/>
                        </a:rPr>
                        <a:t>2017.11.01-2018.6.30</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证明人</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i="0" u="none" strike="noStrike" dirty="0" smtClean="0">
                          <a:solidFill>
                            <a:srgbClr val="000000"/>
                          </a:solidFill>
                          <a:effectLst/>
                          <a:latin typeface="微软雅黑" panose="020B0503020204020204" pitchFamily="34" charset="-122"/>
                          <a:ea typeface="微软雅黑" panose="020B0503020204020204" pitchFamily="34" charset="-122"/>
                        </a:rPr>
                        <a:t>毛辉</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r>
              <a:tr h="4432348">
                <a:tc vMerge="1">
                  <a:txBody>
                    <a:bodyPr/>
                    <a:lstStyle/>
                    <a:p>
                      <a:endParaRPr lang="zh-CN" altLang="en-US"/>
                    </a:p>
                  </a:txBody>
                  <a:tcPr/>
                </a:tc>
                <a:tc gridSpan="4">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1</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O2O</a:t>
                      </a:r>
                      <a:r>
                        <a:rPr lang="zh-CN"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报表管理模块</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软</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著</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2</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无人仓开锁扫描交接任务软</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著</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3</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收派员网点交接取件软</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著</a:t>
                      </a:r>
                      <a:endPar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4</a:t>
                      </a:r>
                      <a:r>
                        <a:rPr lang="en-US" altLang="zh-CN"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 </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任务</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业务状态管理软</a:t>
                      </a:r>
                      <a:r>
                        <a:rPr lang="zh-CN" altLang="en-US" sz="1300" u="none" strike="noStrike" kern="1200" dirty="0" smtClean="0">
                          <a:solidFill>
                            <a:schemeClr val="dk1"/>
                          </a:solidFill>
                          <a:effectLst/>
                          <a:latin typeface="微软雅黑" panose="020B0503020204020204" pitchFamily="34" charset="-122"/>
                          <a:ea typeface="微软雅黑" panose="020B0503020204020204" pitchFamily="34" charset="-122"/>
                          <a:cs typeface="+mn-cs"/>
                        </a:rPr>
                        <a:t>著</a:t>
                      </a:r>
                      <a:endParaRPr lang="zh-CN" altLang="en-US" sz="1300" u="none" strike="noStrike" kern="1200" dirty="0">
                        <a:solidFill>
                          <a:schemeClr val="dk1"/>
                        </a:solidFill>
                        <a:effectLst/>
                        <a:latin typeface="微软雅黑" panose="020B0503020204020204" pitchFamily="34" charset="-122"/>
                        <a:ea typeface="微软雅黑" panose="020B0503020204020204" pitchFamily="34" charset="-122"/>
                        <a:cs typeface="+mn-cs"/>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r>
            </a:tbl>
          </a:graphicData>
        </a:graphic>
      </p:graphicFrame>
      <p:sp>
        <p:nvSpPr>
          <p:cNvPr id="21" name="矩形 20"/>
          <p:cNvSpPr>
            <a:spLocks noChangeArrowheads="1"/>
          </p:cNvSpPr>
          <p:nvPr/>
        </p:nvSpPr>
        <p:spPr bwMode="auto">
          <a:xfrm>
            <a:off x="341191" y="202461"/>
            <a:ext cx="114914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ajor"/>
        </p:style>
        <p:txBody>
          <a:bodyPr wrap="square">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defRPr/>
            </a:pPr>
            <a:r>
              <a:rPr lang="zh-CN" altLang="en-US" sz="2400" b="1" kern="4000" spc="50" dirty="0">
                <a:solidFill>
                  <a:srgbClr val="0373FF"/>
                </a:solidFill>
                <a:latin typeface="微软雅黑" charset="-122"/>
                <a:ea typeface="微软雅黑" charset="-122"/>
                <a:cs typeface="微软雅黑" charset="-122"/>
              </a:rPr>
              <a:t>做贡献：</a:t>
            </a:r>
            <a:r>
              <a:rPr lang="zh-CN" altLang="en-US" kern="4000" spc="50" dirty="0">
                <a:latin typeface="微软雅黑" charset="-122"/>
                <a:ea typeface="微软雅黑" charset="-122"/>
                <a:cs typeface="微软雅黑" charset="-122"/>
              </a:rPr>
              <a:t>承担职能外工作，对业绩、成本、技术</a:t>
            </a:r>
            <a:r>
              <a:rPr lang="zh-CN" altLang="en-US" kern="4000" spc="50" dirty="0" smtClean="0">
                <a:latin typeface="微软雅黑" charset="-122"/>
                <a:ea typeface="微软雅黑" charset="-122"/>
                <a:cs typeface="微软雅黑" charset="-122"/>
              </a:rPr>
              <a:t>、荣誉</a:t>
            </a:r>
            <a:r>
              <a:rPr lang="zh-CN" altLang="en-US" kern="4000" spc="50" dirty="0">
                <a:latin typeface="微软雅黑" charset="-122"/>
                <a:ea typeface="微软雅黑" charset="-122"/>
                <a:cs typeface="微软雅黑" charset="-122"/>
              </a:rPr>
              <a:t>等产生影响</a:t>
            </a:r>
            <a:endParaRPr lang="en-US" altLang="zh-CN" kern="4000" spc="50" dirty="0" smtClean="0">
              <a:latin typeface="微软雅黑" charset="-122"/>
              <a:ea typeface="微软雅黑" charset="-122"/>
              <a:cs typeface="微软雅黑" charset="-122"/>
            </a:endParaRPr>
          </a:p>
        </p:txBody>
      </p:sp>
    </p:spTree>
    <p:extLst>
      <p:ext uri="{BB962C8B-B14F-4D97-AF65-F5344CB8AC3E}">
        <p14:creationId xmlns:p14="http://schemas.microsoft.com/office/powerpoint/2010/main" val="42443733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表格 19"/>
          <p:cNvGraphicFramePr>
            <a:graphicFrameLocks noGrp="1"/>
          </p:cNvGraphicFramePr>
          <p:nvPr>
            <p:extLst>
              <p:ext uri="{D42A27DB-BD31-4B8C-83A1-F6EECF244321}">
                <p14:modId xmlns:p14="http://schemas.microsoft.com/office/powerpoint/2010/main" val="4287544753"/>
              </p:ext>
            </p:extLst>
          </p:nvPr>
        </p:nvGraphicFramePr>
        <p:xfrm>
          <a:off x="341192" y="777925"/>
          <a:ext cx="11491416" cy="5296348"/>
        </p:xfrm>
        <a:graphic>
          <a:graphicData uri="http://schemas.openxmlformats.org/drawingml/2006/table">
            <a:tbl>
              <a:tblPr>
                <a:tableStyleId>{5C22544A-7EE6-4342-B048-85BDC9FD1C3A}</a:tableStyleId>
              </a:tblPr>
              <a:tblGrid>
                <a:gridCol w="590555"/>
                <a:gridCol w="1501241"/>
                <a:gridCol w="6143059"/>
                <a:gridCol w="1221211"/>
                <a:gridCol w="2035350"/>
              </a:tblGrid>
              <a:tr h="432000">
                <a:tc rowSpan="3">
                  <a:txBody>
                    <a:bodyPr/>
                    <a:lstStyle/>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具</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体</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行</a:t>
                      </a:r>
                      <a:endParaRPr lang="en-US" altLang="zh-CN" sz="1400" b="1" u="none" strike="noStrike" dirty="0" smtClean="0">
                        <a:effectLst/>
                        <a:latin typeface="微软雅黑" panose="020B0503020204020204" pitchFamily="34" charset="-122"/>
                        <a:ea typeface="微软雅黑" panose="020B0503020204020204" pitchFamily="34" charset="-122"/>
                      </a:endParaRPr>
                    </a:p>
                    <a:p>
                      <a:pPr algn="ctr" fontAlgn="ctr"/>
                      <a:r>
                        <a:rPr lang="zh-CN" altLang="en-US" sz="1400" b="1" u="none" strike="noStrike" dirty="0" smtClean="0">
                          <a:effectLst/>
                          <a:latin typeface="微软雅黑" panose="020B0503020204020204" pitchFamily="34" charset="-122"/>
                          <a:ea typeface="微软雅黑" panose="020B0503020204020204" pitchFamily="34" charset="-122"/>
                        </a:rPr>
                        <a:t>为</a:t>
                      </a:r>
                      <a:endParaRPr lang="en-US" altLang="zh-CN"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a:r>
                        <a:rPr lang="zh-CN" altLang="en-US" sz="1400" b="1" dirty="0" smtClean="0">
                          <a:latin typeface="微软雅黑" panose="020B0503020204020204" pitchFamily="34" charset="-122"/>
                          <a:ea typeface="微软雅黑" panose="020B0503020204020204" pitchFamily="34" charset="-122"/>
                        </a:rPr>
                        <a:t>事项名称</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gridSpan="3">
                  <a:txBody>
                    <a:bodyPr/>
                    <a:lstStyle/>
                    <a:p>
                      <a:pPr algn="ctr"/>
                      <a:r>
                        <a:rPr lang="en-US" altLang="zh-CN" sz="1400" b="1" dirty="0" smtClean="0">
                          <a:latin typeface="微软雅黑" panose="020B0503020204020204" pitchFamily="34" charset="-122"/>
                          <a:ea typeface="微软雅黑" panose="020B0503020204020204" pitchFamily="34" charset="-122"/>
                        </a:rPr>
                        <a:t>《</a:t>
                      </a:r>
                      <a:r>
                        <a:rPr lang="zh-CN" altLang="en-US" sz="1400" b="1" dirty="0" smtClean="0">
                          <a:latin typeface="微软雅黑" panose="020B0503020204020204" pitchFamily="34" charset="-122"/>
                          <a:ea typeface="微软雅黑" panose="020B0503020204020204" pitchFamily="34" charset="-122"/>
                        </a:rPr>
                        <a:t>初识</a:t>
                      </a:r>
                      <a:r>
                        <a:rPr lang="en-US" altLang="zh-CN" sz="1400" b="1" dirty="0" err="1" smtClean="0">
                          <a:latin typeface="微软雅黑" panose="020B0503020204020204" pitchFamily="34" charset="-122"/>
                          <a:ea typeface="微软雅黑" panose="020B0503020204020204" pitchFamily="34" charset="-122"/>
                        </a:rPr>
                        <a:t>hystrix</a:t>
                      </a:r>
                      <a:r>
                        <a:rPr lang="zh-CN" altLang="en-US" sz="1400" b="1" dirty="0" smtClean="0">
                          <a:latin typeface="微软雅黑" panose="020B0503020204020204" pitchFamily="34" charset="-122"/>
                          <a:ea typeface="微软雅黑" panose="020B0503020204020204" pitchFamily="34" charset="-122"/>
                        </a:rPr>
                        <a:t>及其使用</a:t>
                      </a:r>
                      <a:r>
                        <a:rPr lang="en-US" altLang="zh-CN" sz="1400" b="1" dirty="0" smtClean="0">
                          <a:latin typeface="微软雅黑" panose="020B0503020204020204" pitchFamily="34" charset="-122"/>
                          <a:ea typeface="微软雅黑" panose="020B0503020204020204" pitchFamily="34" charset="-122"/>
                        </a:rPr>
                        <a:t>》</a:t>
                      </a:r>
                      <a:r>
                        <a:rPr lang="zh-CN" altLang="en-US" sz="1400" b="1" dirty="0" smtClean="0">
                          <a:latin typeface="微软雅黑" panose="020B0503020204020204" pitchFamily="34" charset="-122"/>
                          <a:ea typeface="微软雅黑" panose="020B0503020204020204" pitchFamily="34" charset="-122"/>
                        </a:rPr>
                        <a:t>课程开发</a:t>
                      </a:r>
                      <a:endParaRPr lang="zh-CN" altLang="en-US" sz="1400" b="1" dirty="0">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hMerge="1">
                  <a:txBody>
                    <a:bodyPr/>
                    <a:lstStyle/>
                    <a:p>
                      <a:endParaRPr lang="zh-CN" altLang="en-US"/>
                    </a:p>
                  </a:txBody>
                  <a:tcPr/>
                </a:tc>
                <a:tc hMerge="1">
                  <a:txBody>
                    <a:bodyPr/>
                    <a:lstStyle/>
                    <a:p>
                      <a:endParaRPr lang="zh-CN" altLang="en-US"/>
                    </a:p>
                  </a:txBody>
                  <a:tcPr/>
                </a:tc>
              </a:tr>
              <a:tr h="432000">
                <a:tc vMerge="1">
                  <a:txBody>
                    <a:bodyPr/>
                    <a:lstStyle/>
                    <a:p>
                      <a:endParaRPr lang="zh-CN" altLang="en-US"/>
                    </a:p>
                  </a:txBody>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起止时间</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en-US" altLang="zh-CN" sz="1400" b="1" i="0" u="none" strike="noStrike" dirty="0" smtClean="0">
                          <a:solidFill>
                            <a:srgbClr val="000000"/>
                          </a:solidFill>
                          <a:effectLst/>
                          <a:latin typeface="微软雅黑" panose="020B0503020204020204" pitchFamily="34" charset="-122"/>
                          <a:ea typeface="微软雅黑" panose="020B0503020204020204" pitchFamily="34" charset="-122"/>
                        </a:rPr>
                        <a:t>2018.07.01-2018.07.10</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u="none" strike="noStrike" dirty="0">
                          <a:effectLst/>
                          <a:latin typeface="微软雅黑" panose="020B0503020204020204" pitchFamily="34" charset="-122"/>
                          <a:ea typeface="微软雅黑" panose="020B0503020204020204" pitchFamily="34" charset="-122"/>
                        </a:rPr>
                        <a:t>证明人</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c>
                  <a:txBody>
                    <a:bodyPr/>
                    <a:lstStyle/>
                    <a:p>
                      <a:pPr algn="ctr" fontAlgn="ctr"/>
                      <a:r>
                        <a:rPr lang="zh-CN" altLang="en-US" sz="1400" b="1" i="0" u="none" strike="noStrike" dirty="0" smtClean="0">
                          <a:solidFill>
                            <a:srgbClr val="000000"/>
                          </a:solidFill>
                          <a:effectLst/>
                          <a:latin typeface="微软雅黑" panose="020B0503020204020204" pitchFamily="34" charset="-122"/>
                          <a:ea typeface="微软雅黑" panose="020B0503020204020204" pitchFamily="34" charset="-122"/>
                        </a:rPr>
                        <a:t>毛辉</a:t>
                      </a:r>
                      <a:endParaRPr lang="zh-CN" altLang="en-US" sz="1400" b="1"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solidFill>
                      <a:schemeClr val="accent1">
                        <a:lumMod val="20000"/>
                        <a:lumOff val="80000"/>
                      </a:schemeClr>
                    </a:solidFill>
                  </a:tcPr>
                </a:tc>
              </a:tr>
              <a:tr h="4432348">
                <a:tc vMerge="1">
                  <a:txBody>
                    <a:bodyPr/>
                    <a:lstStyle/>
                    <a:p>
                      <a:endParaRPr lang="zh-CN" altLang="en-US"/>
                    </a:p>
                  </a:txBody>
                  <a:tcPr/>
                </a:tc>
                <a:tc gridSpan="4">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400" u="none" strike="noStrike" dirty="0">
                          <a:effectLst/>
                          <a:latin typeface="微软雅黑" panose="020B0503020204020204" pitchFamily="34" charset="-122"/>
                          <a:ea typeface="微软雅黑" panose="020B0503020204020204" pitchFamily="34" charset="-122"/>
                        </a:rPr>
                        <a:t>    </a:t>
                      </a:r>
                      <a:r>
                        <a:rPr lang="zh-CN" altLang="en-US" sz="1300" u="none" strike="noStrike" dirty="0" smtClean="0">
                          <a:effectLst/>
                          <a:latin typeface="微软雅黑" panose="020B0503020204020204" pitchFamily="34" charset="-122"/>
                          <a:ea typeface="微软雅黑" panose="020B0503020204020204" pitchFamily="34" charset="-122"/>
                        </a:rPr>
                        <a:t>主要介绍了</a:t>
                      </a:r>
                      <a:r>
                        <a:rPr lang="en-US" altLang="zh-CN" sz="1300" u="none" strike="noStrike" dirty="0" err="1" smtClean="0">
                          <a:effectLst/>
                          <a:latin typeface="微软雅黑" panose="020B0503020204020204" pitchFamily="34" charset="-122"/>
                          <a:ea typeface="微软雅黑" panose="020B0503020204020204" pitchFamily="34" charset="-122"/>
                        </a:rPr>
                        <a:t>hystrix</a:t>
                      </a:r>
                      <a:r>
                        <a:rPr lang="zh-CN" altLang="en-US" sz="1300" u="none" strike="noStrike" dirty="0" smtClean="0">
                          <a:effectLst/>
                          <a:latin typeface="微软雅黑" panose="020B0503020204020204" pitchFamily="34" charset="-122"/>
                          <a:ea typeface="微软雅黑" panose="020B0503020204020204" pitchFamily="34" charset="-122"/>
                        </a:rPr>
                        <a:t>的作用和设计原则，</a:t>
                      </a:r>
                      <a:r>
                        <a:rPr lang="en-US" altLang="zh-CN" sz="1300" u="none" strike="noStrike" dirty="0" err="1" smtClean="0">
                          <a:effectLst/>
                          <a:latin typeface="微软雅黑" panose="020B0503020204020204" pitchFamily="34" charset="-122"/>
                          <a:ea typeface="微软雅黑" panose="020B0503020204020204" pitchFamily="34" charset="-122"/>
                        </a:rPr>
                        <a:t>hystrix</a:t>
                      </a:r>
                      <a:r>
                        <a:rPr lang="zh-CN" altLang="en-US" sz="1300" u="none" strike="noStrike" dirty="0" smtClean="0">
                          <a:effectLst/>
                          <a:latin typeface="微软雅黑" panose="020B0503020204020204" pitchFamily="34" charset="-122"/>
                          <a:ea typeface="微软雅黑" panose="020B0503020204020204" pitchFamily="34" charset="-122"/>
                        </a:rPr>
                        <a:t>相关的核心技术：线程资源</a:t>
                      </a:r>
                      <a:r>
                        <a:rPr lang="zh-CN" altLang="en-US" sz="1300" u="none" strike="noStrike" baseline="0" dirty="0" smtClean="0">
                          <a:effectLst/>
                          <a:latin typeface="微软雅黑" panose="020B0503020204020204" pitchFamily="34" charset="-122"/>
                          <a:ea typeface="微软雅黑" panose="020B0503020204020204" pitchFamily="34" charset="-122"/>
                        </a:rPr>
                        <a:t>隔离、降级技术、熔断技术，以及</a:t>
                      </a:r>
                      <a:endParaRPr lang="en-US" altLang="zh-CN" sz="1300" u="none" strike="noStrike" baseline="0" dirty="0" smtClean="0">
                        <a:effectLst/>
                        <a:latin typeface="微软雅黑" panose="020B0503020204020204" pitchFamily="34" charset="-122"/>
                        <a:ea typeface="微软雅黑" panose="020B0503020204020204" pitchFamily="34" charset="-122"/>
                      </a:endParaRP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300" b="0" i="0" u="none" strike="noStrike" baseline="0" dirty="0" err="1" smtClean="0">
                          <a:solidFill>
                            <a:srgbClr val="000000"/>
                          </a:solidFill>
                          <a:effectLst/>
                          <a:latin typeface="微软雅黑" panose="020B0503020204020204" pitchFamily="34" charset="-122"/>
                          <a:ea typeface="微软雅黑" panose="020B0503020204020204" pitchFamily="34" charset="-122"/>
                        </a:rPr>
                        <a:t>hystrix</a:t>
                      </a:r>
                      <a:r>
                        <a:rPr lang="zh-CN" altLang="en-US" sz="1300" b="0" i="0" u="none" strike="noStrike" baseline="0" dirty="0" smtClean="0">
                          <a:solidFill>
                            <a:srgbClr val="000000"/>
                          </a:solidFill>
                          <a:effectLst/>
                          <a:latin typeface="微软雅黑" panose="020B0503020204020204" pitchFamily="34" charset="-122"/>
                          <a:ea typeface="微软雅黑" panose="020B0503020204020204" pitchFamily="34" charset="-122"/>
                        </a:rPr>
                        <a:t>的基本使用和一些高级使用</a:t>
                      </a:r>
                      <a:endParaRPr lang="zh-CN" altLang="en-US" sz="13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2700" cap="flat" cmpd="sng" algn="ctr">
                      <a:solidFill>
                        <a:srgbClr val="0373FF"/>
                      </a:solidFill>
                      <a:prstDash val="solid"/>
                      <a:round/>
                      <a:headEnd type="none" w="med" len="med"/>
                      <a:tailEnd type="none" w="med" len="med"/>
                    </a:lnL>
                    <a:lnR w="12700" cap="flat" cmpd="sng" algn="ctr">
                      <a:solidFill>
                        <a:srgbClr val="0373FF"/>
                      </a:solidFill>
                      <a:prstDash val="solid"/>
                      <a:round/>
                      <a:headEnd type="none" w="med" len="med"/>
                      <a:tailEnd type="none" w="med" len="med"/>
                    </a:lnR>
                    <a:lnT w="12700" cap="flat" cmpd="sng" algn="ctr">
                      <a:solidFill>
                        <a:srgbClr val="0373FF"/>
                      </a:solidFill>
                      <a:prstDash val="solid"/>
                      <a:round/>
                      <a:headEnd type="none" w="med" len="med"/>
                      <a:tailEnd type="none" w="med" len="med"/>
                    </a:lnT>
                    <a:lnB w="12700" cap="flat" cmpd="sng" algn="ctr">
                      <a:solidFill>
                        <a:srgbClr val="0373FF"/>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r>
            </a:tbl>
          </a:graphicData>
        </a:graphic>
      </p:graphicFrame>
      <p:sp>
        <p:nvSpPr>
          <p:cNvPr id="21" name="矩形 20"/>
          <p:cNvSpPr>
            <a:spLocks noChangeArrowheads="1"/>
          </p:cNvSpPr>
          <p:nvPr/>
        </p:nvSpPr>
        <p:spPr bwMode="auto">
          <a:xfrm>
            <a:off x="341191" y="202461"/>
            <a:ext cx="114914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ajor"/>
        </p:style>
        <p:txBody>
          <a:bodyPr wrap="square">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defRPr/>
            </a:pPr>
            <a:r>
              <a:rPr lang="zh-CN" altLang="en-US" sz="2400" b="1" kern="4000" spc="50" dirty="0" smtClean="0">
                <a:solidFill>
                  <a:srgbClr val="0373FF"/>
                </a:solidFill>
                <a:latin typeface="微软雅黑" charset="-122"/>
                <a:ea typeface="微软雅黑" charset="-122"/>
                <a:cs typeface="微软雅黑" charset="-122"/>
              </a:rPr>
              <a:t>建</a:t>
            </a:r>
            <a:r>
              <a:rPr lang="zh-CN" altLang="en-US" sz="2400" b="1" kern="4000" spc="50" dirty="0">
                <a:solidFill>
                  <a:srgbClr val="0373FF"/>
                </a:solidFill>
                <a:latin typeface="微软雅黑" charset="-122"/>
                <a:ea typeface="微软雅黑" charset="-122"/>
                <a:cs typeface="微软雅黑" charset="-122"/>
              </a:rPr>
              <a:t>流程：</a:t>
            </a:r>
            <a:r>
              <a:rPr lang="zh-CN" altLang="en-US" kern="4000" spc="50" dirty="0">
                <a:latin typeface="微软雅黑" charset="-122"/>
                <a:ea typeface="微软雅黑" charset="-122"/>
                <a:cs typeface="微软雅黑" charset="-122"/>
              </a:rPr>
              <a:t>承担专业课程课程开发、组织工作流程建设优化或创新工作</a:t>
            </a:r>
            <a:endParaRPr lang="en-US" altLang="zh-CN" kern="4000" spc="50" dirty="0" smtClean="0">
              <a:latin typeface="微软雅黑" charset="-122"/>
              <a:ea typeface="微软雅黑" charset="-122"/>
              <a:cs typeface="微软雅黑" charset="-122"/>
            </a:endParaRPr>
          </a:p>
        </p:txBody>
      </p:sp>
    </p:spTree>
    <p:extLst>
      <p:ext uri="{BB962C8B-B14F-4D97-AF65-F5344CB8AC3E}">
        <p14:creationId xmlns:p14="http://schemas.microsoft.com/office/powerpoint/2010/main" val="42443733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9630" cy="6858000"/>
          </a:xfrm>
          <a:prstGeom prst="rect">
            <a:avLst/>
          </a:prstGeom>
        </p:spPr>
      </p:pic>
    </p:spTree>
    <p:extLst>
      <p:ext uri="{BB962C8B-B14F-4D97-AF65-F5344CB8AC3E}">
        <p14:creationId xmlns:p14="http://schemas.microsoft.com/office/powerpoint/2010/main" val="18881516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7902</TotalTime>
  <Words>1249</Words>
  <Application>Microsoft Office PowerPoint</Application>
  <PresentationFormat>自定义</PresentationFormat>
  <Paragraphs>144</Paragraphs>
  <Slides>9</Slides>
  <Notes>0</Notes>
  <HiddenSlides>0</HiddenSlides>
  <MMClips>0</MMClips>
  <ScaleCrop>false</ScaleCrop>
  <HeadingPairs>
    <vt:vector size="4" baseType="variant">
      <vt:variant>
        <vt:lpstr>主题</vt:lpstr>
      </vt:variant>
      <vt:variant>
        <vt:i4>1</vt:i4>
      </vt:variant>
      <vt:variant>
        <vt:lpstr>幻灯片标题</vt:lpstr>
      </vt:variant>
      <vt:variant>
        <vt:i4>9</vt:i4>
      </vt:variant>
    </vt:vector>
  </HeadingPairs>
  <TitlesOfParts>
    <vt:vector size="10"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Windows7</cp:lastModifiedBy>
  <cp:revision>259</cp:revision>
  <dcterms:created xsi:type="dcterms:W3CDTF">2017-07-18T08:28:37Z</dcterms:created>
  <dcterms:modified xsi:type="dcterms:W3CDTF">2018-07-11T10:54:47Z</dcterms:modified>
</cp:coreProperties>
</file>

<file path=docProps/thumbnail.jpeg>
</file>